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0"/>
  </p:notesMasterIdLst>
  <p:handoutMasterIdLst>
    <p:handoutMasterId r:id="rId31"/>
  </p:handoutMasterIdLst>
  <p:sldIdLst>
    <p:sldId id="256" r:id="rId2"/>
    <p:sldId id="261" r:id="rId3"/>
    <p:sldId id="262" r:id="rId4"/>
    <p:sldId id="269" r:id="rId5"/>
    <p:sldId id="268" r:id="rId6"/>
    <p:sldId id="270" r:id="rId7"/>
    <p:sldId id="263" r:id="rId8"/>
    <p:sldId id="264" r:id="rId9"/>
    <p:sldId id="273" r:id="rId10"/>
    <p:sldId id="258" r:id="rId11"/>
    <p:sldId id="265" r:id="rId12"/>
    <p:sldId id="267" r:id="rId13"/>
    <p:sldId id="266" r:id="rId14"/>
    <p:sldId id="272" r:id="rId15"/>
    <p:sldId id="274" r:id="rId16"/>
    <p:sldId id="275" r:id="rId17"/>
    <p:sldId id="276" r:id="rId18"/>
    <p:sldId id="259" r:id="rId19"/>
    <p:sldId id="277" r:id="rId20"/>
    <p:sldId id="271" r:id="rId21"/>
    <p:sldId id="278" r:id="rId22"/>
    <p:sldId id="279" r:id="rId23"/>
    <p:sldId id="280" r:id="rId24"/>
    <p:sldId id="281" r:id="rId25"/>
    <p:sldId id="283" r:id="rId26"/>
    <p:sldId id="284" r:id="rId27"/>
    <p:sldId id="282" r:id="rId28"/>
    <p:sldId id="260" r:id="rId29"/>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48" autoAdjust="0"/>
  </p:normalViewPr>
  <p:slideViewPr>
    <p:cSldViewPr snapToGrid="0">
      <p:cViewPr varScale="1">
        <p:scale>
          <a:sx n="78" d="100"/>
          <a:sy n="78" d="100"/>
        </p:scale>
        <p:origin x="115"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it-IT" noProof="0" dirty="0"/>
            <a:t>Regressione Lineare	</a:t>
          </a:r>
        </a:p>
      </dgm:t>
    </dgm:pt>
    <dgm:pt modelId="{720680DC-AAA4-4434-A582-60EBCC5BA355}" type="parTrans" cxnId="{0B5DAE5F-BCDC-4BF7-A6E7-CF856886A64D}">
      <dgm:prSet/>
      <dgm:spPr/>
      <dgm:t>
        <a:bodyPr rtlCol="0"/>
        <a:lstStyle/>
        <a:p>
          <a:pPr rtl="0"/>
          <a:endParaRPr lang="it-IT" noProof="0" dirty="0"/>
        </a:p>
      </dgm:t>
    </dgm:pt>
    <dgm:pt modelId="{CA077D98-8478-47EA-B6A9-99ACE60C64D4}" type="sibTrans" cxnId="{0B5DAE5F-BCDC-4BF7-A6E7-CF856886A64D}">
      <dgm:prSet/>
      <dgm:spPr/>
      <dgm:t>
        <a:bodyPr rtlCol="0"/>
        <a:lstStyle/>
        <a:p>
          <a:pPr rtl="0"/>
          <a:endParaRPr lang="it-IT" noProof="0" dirty="0"/>
        </a:p>
      </dgm:t>
    </dgm:pt>
    <dgm:pt modelId="{0BEF68B8-1228-47BB-83B5-7B9CD1E3F84E}">
      <dgm:prSet phldrT="[Text]"/>
      <dgm:spPr/>
      <dgm:t>
        <a:bodyPr rtlCol="0"/>
        <a:lstStyle/>
        <a:p>
          <a:pPr rtl="0">
            <a:lnSpc>
              <a:spcPct val="100000"/>
            </a:lnSpc>
          </a:pPr>
          <a:r>
            <a:rPr lang="it-IT" noProof="0" dirty="0"/>
            <a:t>Libreria ARIMAX</a:t>
          </a:r>
        </a:p>
      </dgm:t>
    </dgm:pt>
    <dgm:pt modelId="{ED3A4BC2-B75A-4952-A38B-A42B5995DF05}" type="parTrans" cxnId="{EDEF4F82-1237-4639-A0F7-385C1897CE66}">
      <dgm:prSet/>
      <dgm:spPr/>
      <dgm:t>
        <a:bodyPr rtlCol="0"/>
        <a:lstStyle/>
        <a:p>
          <a:pPr rtl="0"/>
          <a:endParaRPr lang="it-IT" noProof="0" dirty="0"/>
        </a:p>
      </dgm:t>
    </dgm:pt>
    <dgm:pt modelId="{FD949706-EDCC-4ADC-8EDF-8EDA49C92325}" type="sibTrans" cxnId="{EDEF4F82-1237-4639-A0F7-385C1897CE66}">
      <dgm:prSet/>
      <dgm:spPr/>
      <dgm:t>
        <a:bodyPr rtlCol="0"/>
        <a:lstStyle/>
        <a:p>
          <a:pPr rtl="0"/>
          <a:endParaRPr lang="it-IT" noProof="0" dirty="0"/>
        </a:p>
      </dgm:t>
    </dgm:pt>
    <dgm:pt modelId="{5605D28D-2CE6-4513-8566-952984E21E14}">
      <dgm:prSet phldrT="[Text]"/>
      <dgm:spPr/>
      <dgm:t>
        <a:bodyPr rtlCol="0"/>
        <a:lstStyle/>
        <a:p>
          <a:pPr rtl="0">
            <a:lnSpc>
              <a:spcPct val="100000"/>
            </a:lnSpc>
          </a:pPr>
          <a:r>
            <a:rPr lang="it-IT" noProof="0" dirty="0"/>
            <a:t>Random </a:t>
          </a:r>
          <a:r>
            <a:rPr lang="it-IT" noProof="0" dirty="0" err="1"/>
            <a:t>Forest</a:t>
          </a:r>
          <a:endParaRPr lang="it-IT" noProof="0" dirty="0"/>
        </a:p>
      </dgm:t>
    </dgm:pt>
    <dgm:pt modelId="{EB15AB98-362B-4E70-A3DA-995FC3E8BA79}" type="parTrans" cxnId="{FAF3F884-F0CF-440F-8CB1-B7648AB1B138}">
      <dgm:prSet/>
      <dgm:spPr/>
      <dgm:t>
        <a:bodyPr rtlCol="0"/>
        <a:lstStyle/>
        <a:p>
          <a:pPr rtl="0"/>
          <a:endParaRPr lang="it-IT" noProof="0" dirty="0"/>
        </a:p>
      </dgm:t>
    </dgm:pt>
    <dgm:pt modelId="{823D1971-2C4D-4EC5-A874-2F463DE37109}" type="sibTrans" cxnId="{FAF3F884-F0CF-440F-8CB1-B7648AB1B138}">
      <dgm:prSet/>
      <dgm:spPr/>
      <dgm:t>
        <a:bodyPr rtlCol="0"/>
        <a:lstStyle/>
        <a:p>
          <a:pPr rtl="0"/>
          <a:endParaRPr lang="it-IT" noProof="0" dirty="0"/>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custLinFactNeighborX="-735" custLinFactNeighborY="6236">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837558-E518-4BD5-A2E0-99C64D59A66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it-IT"/>
        </a:p>
      </dgm:t>
    </dgm:pt>
    <dgm:pt modelId="{6666F1D6-0A47-4870-82A8-0496478A6C8C}">
      <dgm:prSet phldrT="[Testo]" phldr="0"/>
      <dgm:spPr/>
      <dgm:t>
        <a:bodyPr/>
        <a:lstStyle/>
        <a:p>
          <a:r>
            <a:rPr lang="it-IT" dirty="0"/>
            <a:t>Campionamento giornaliero </a:t>
          </a:r>
        </a:p>
      </dgm:t>
    </dgm:pt>
    <dgm:pt modelId="{347FED59-07BC-44C3-977F-8B59FADE330E}" type="parTrans" cxnId="{611B62D0-2AFE-4C07-ADCC-8BB0D59FC26C}">
      <dgm:prSet/>
      <dgm:spPr/>
      <dgm:t>
        <a:bodyPr/>
        <a:lstStyle/>
        <a:p>
          <a:endParaRPr lang="it-IT"/>
        </a:p>
      </dgm:t>
    </dgm:pt>
    <dgm:pt modelId="{5627B134-3C8B-4D0C-A807-C1AF054E92A8}" type="sibTrans" cxnId="{611B62D0-2AFE-4C07-ADCC-8BB0D59FC26C}">
      <dgm:prSet/>
      <dgm:spPr/>
      <dgm:t>
        <a:bodyPr/>
        <a:lstStyle/>
        <a:p>
          <a:endParaRPr lang="it-IT"/>
        </a:p>
      </dgm:t>
    </dgm:pt>
    <dgm:pt modelId="{B61AB0F2-7F05-4D87-889D-2D6664553A49}">
      <dgm:prSet phldrT="[Testo]" phldr="0"/>
      <dgm:spPr/>
      <dgm:t>
        <a:bodyPr/>
        <a:lstStyle/>
        <a:p>
          <a:r>
            <a:rPr lang="it-IT" dirty="0" err="1"/>
            <a:t>Stazionarizzazione</a:t>
          </a:r>
          <a:endParaRPr lang="it-IT" dirty="0"/>
        </a:p>
      </dgm:t>
    </dgm:pt>
    <dgm:pt modelId="{94112425-C83B-41E7-BF53-AD342B66A8F8}" type="parTrans" cxnId="{BC278367-09AF-4EDD-9781-226E2229858C}">
      <dgm:prSet/>
      <dgm:spPr/>
      <dgm:t>
        <a:bodyPr/>
        <a:lstStyle/>
        <a:p>
          <a:endParaRPr lang="it-IT"/>
        </a:p>
      </dgm:t>
    </dgm:pt>
    <dgm:pt modelId="{AB181F0A-BBA9-4C9B-9A14-B3A402A0967B}" type="sibTrans" cxnId="{BC278367-09AF-4EDD-9781-226E2229858C}">
      <dgm:prSet/>
      <dgm:spPr/>
      <dgm:t>
        <a:bodyPr/>
        <a:lstStyle/>
        <a:p>
          <a:endParaRPr lang="it-IT"/>
        </a:p>
      </dgm:t>
    </dgm:pt>
    <dgm:pt modelId="{7BE07E47-99FB-4979-B1E5-1F415727AC83}">
      <dgm:prSet phldrT="[Testo]" phldr="0"/>
      <dgm:spPr/>
      <dgm:t>
        <a:bodyPr/>
        <a:lstStyle/>
        <a:p>
          <a:r>
            <a:rPr lang="it-IT" dirty="0"/>
            <a:t>PCA2 + 7LAG+ ONEHOTENCODING</a:t>
          </a:r>
        </a:p>
      </dgm:t>
    </dgm:pt>
    <dgm:pt modelId="{D3B6FA7C-310F-4126-B1B3-15B52A916111}" type="parTrans" cxnId="{0BF2A16C-49BB-4E06-8E5A-A4B19A7B2897}">
      <dgm:prSet/>
      <dgm:spPr/>
      <dgm:t>
        <a:bodyPr/>
        <a:lstStyle/>
        <a:p>
          <a:endParaRPr lang="it-IT"/>
        </a:p>
      </dgm:t>
    </dgm:pt>
    <dgm:pt modelId="{0E38E91E-8C2A-4951-941C-2BDBEBCD5CD5}" type="sibTrans" cxnId="{0BF2A16C-49BB-4E06-8E5A-A4B19A7B2897}">
      <dgm:prSet/>
      <dgm:spPr/>
      <dgm:t>
        <a:bodyPr/>
        <a:lstStyle/>
        <a:p>
          <a:endParaRPr lang="it-IT"/>
        </a:p>
      </dgm:t>
    </dgm:pt>
    <dgm:pt modelId="{9F81D8D8-D440-4C80-AF65-5CFF27F2475D}">
      <dgm:prSet phldrT="[Testo]" phldr="0"/>
      <dgm:spPr/>
      <dgm:t>
        <a:bodyPr/>
        <a:lstStyle/>
        <a:p>
          <a:r>
            <a:rPr lang="it-IT" dirty="0"/>
            <a:t>Campionamento giornaliero</a:t>
          </a:r>
        </a:p>
      </dgm:t>
    </dgm:pt>
    <dgm:pt modelId="{74F0F85A-9469-4B0E-81BA-066975E5424A}" type="parTrans" cxnId="{E14F65FC-C831-4883-9BBE-C8783F1A4436}">
      <dgm:prSet/>
      <dgm:spPr/>
      <dgm:t>
        <a:bodyPr/>
        <a:lstStyle/>
        <a:p>
          <a:endParaRPr lang="it-IT"/>
        </a:p>
      </dgm:t>
    </dgm:pt>
    <dgm:pt modelId="{A15E3219-64E9-4232-B13F-091AE9C5A234}" type="sibTrans" cxnId="{E14F65FC-C831-4883-9BBE-C8783F1A4436}">
      <dgm:prSet/>
      <dgm:spPr/>
      <dgm:t>
        <a:bodyPr/>
        <a:lstStyle/>
        <a:p>
          <a:endParaRPr lang="it-IT"/>
        </a:p>
      </dgm:t>
    </dgm:pt>
    <dgm:pt modelId="{CD044706-3463-4D4B-9F70-FD3BA7939BE4}">
      <dgm:prSet phldrT="[Testo]" phldr="0"/>
      <dgm:spPr/>
      <dgm:t>
        <a:bodyPr/>
        <a:lstStyle/>
        <a:p>
          <a:r>
            <a:rPr lang="it-IT" dirty="0"/>
            <a:t>No </a:t>
          </a:r>
          <a:r>
            <a:rPr lang="it-IT" dirty="0" err="1"/>
            <a:t>Stazionarizzazione</a:t>
          </a:r>
          <a:endParaRPr lang="it-IT" dirty="0"/>
        </a:p>
      </dgm:t>
    </dgm:pt>
    <dgm:pt modelId="{0387A190-0395-40DD-B5B5-63EAE288AF2D}" type="parTrans" cxnId="{9966C2BD-5C09-419D-A583-D676CD81570E}">
      <dgm:prSet/>
      <dgm:spPr/>
      <dgm:t>
        <a:bodyPr/>
        <a:lstStyle/>
        <a:p>
          <a:endParaRPr lang="it-IT"/>
        </a:p>
      </dgm:t>
    </dgm:pt>
    <dgm:pt modelId="{7290DA12-88CD-4B31-A890-17CFB4A23835}" type="sibTrans" cxnId="{9966C2BD-5C09-419D-A583-D676CD81570E}">
      <dgm:prSet/>
      <dgm:spPr/>
      <dgm:t>
        <a:bodyPr/>
        <a:lstStyle/>
        <a:p>
          <a:endParaRPr lang="it-IT"/>
        </a:p>
      </dgm:t>
    </dgm:pt>
    <dgm:pt modelId="{5FFA9C54-CB61-45EE-AB23-EF0437A535E1}">
      <dgm:prSet phldrT="[Testo]"/>
      <dgm:spPr/>
      <dgm:t>
        <a:bodyPr/>
        <a:lstStyle/>
        <a:p>
          <a:r>
            <a:rPr lang="it-IT" dirty="0"/>
            <a:t>PCA2 + 7LAG+ ONEHOTENCODING</a:t>
          </a:r>
        </a:p>
      </dgm:t>
    </dgm:pt>
    <dgm:pt modelId="{19EEDBC1-4612-452B-A13D-5121EBCCCDAB}" type="parTrans" cxnId="{B91719F4-C742-42BF-B2B2-219F3B806FCF}">
      <dgm:prSet/>
      <dgm:spPr/>
      <dgm:t>
        <a:bodyPr/>
        <a:lstStyle/>
        <a:p>
          <a:endParaRPr lang="it-IT"/>
        </a:p>
      </dgm:t>
    </dgm:pt>
    <dgm:pt modelId="{78A435EC-D1BB-4791-8C66-E43719DC0510}" type="sibTrans" cxnId="{B91719F4-C742-42BF-B2B2-219F3B806FCF}">
      <dgm:prSet/>
      <dgm:spPr/>
      <dgm:t>
        <a:bodyPr/>
        <a:lstStyle/>
        <a:p>
          <a:endParaRPr lang="it-IT"/>
        </a:p>
      </dgm:t>
    </dgm:pt>
    <dgm:pt modelId="{6FA69D84-128A-4D23-A3AB-AE01B5302D68}">
      <dgm:prSet phldrT="[Testo]"/>
      <dgm:spPr/>
      <dgm:t>
        <a:bodyPr/>
        <a:lstStyle/>
        <a:p>
          <a:r>
            <a:rPr lang="it-IT" dirty="0"/>
            <a:t>Campionamento orario</a:t>
          </a:r>
        </a:p>
      </dgm:t>
    </dgm:pt>
    <dgm:pt modelId="{3E0FBAD8-B0CC-4D9A-A737-07A6AD0D281F}" type="parTrans" cxnId="{855D03E7-FF64-4A1A-9666-DA83C079BC76}">
      <dgm:prSet/>
      <dgm:spPr/>
      <dgm:t>
        <a:bodyPr/>
        <a:lstStyle/>
        <a:p>
          <a:endParaRPr lang="it-IT"/>
        </a:p>
      </dgm:t>
    </dgm:pt>
    <dgm:pt modelId="{ADFCF468-78D0-44F4-A2CE-D7D6EE466CE1}" type="sibTrans" cxnId="{855D03E7-FF64-4A1A-9666-DA83C079BC76}">
      <dgm:prSet/>
      <dgm:spPr/>
      <dgm:t>
        <a:bodyPr/>
        <a:lstStyle/>
        <a:p>
          <a:endParaRPr lang="it-IT"/>
        </a:p>
      </dgm:t>
    </dgm:pt>
    <dgm:pt modelId="{90B16FCF-7708-4FF3-8F4B-D67D3ABDF049}">
      <dgm:prSet phldrT="[Testo]" phldr="0"/>
      <dgm:spPr/>
      <dgm:t>
        <a:bodyPr/>
        <a:lstStyle/>
        <a:p>
          <a:r>
            <a:rPr lang="it-IT" dirty="0"/>
            <a:t>No </a:t>
          </a:r>
          <a:r>
            <a:rPr lang="it-IT" dirty="0" err="1"/>
            <a:t>Stazionarizzazione</a:t>
          </a:r>
          <a:endParaRPr lang="it-IT" dirty="0"/>
        </a:p>
      </dgm:t>
    </dgm:pt>
    <dgm:pt modelId="{7846A4AB-C950-42AC-83F0-84D10C10649F}" type="parTrans" cxnId="{457DB308-3D6B-4EF8-9C0E-F306A25EC9FF}">
      <dgm:prSet/>
      <dgm:spPr/>
      <dgm:t>
        <a:bodyPr/>
        <a:lstStyle/>
        <a:p>
          <a:endParaRPr lang="it-IT"/>
        </a:p>
      </dgm:t>
    </dgm:pt>
    <dgm:pt modelId="{18E672C6-A988-4207-965B-AFAA7E211B92}" type="sibTrans" cxnId="{457DB308-3D6B-4EF8-9C0E-F306A25EC9FF}">
      <dgm:prSet/>
      <dgm:spPr/>
      <dgm:t>
        <a:bodyPr/>
        <a:lstStyle/>
        <a:p>
          <a:endParaRPr lang="it-IT"/>
        </a:p>
      </dgm:t>
    </dgm:pt>
    <dgm:pt modelId="{76F8E084-5DC4-4588-8CEB-007E142A0350}">
      <dgm:prSet phldrT="[Testo]" phldr="0"/>
      <dgm:spPr/>
      <dgm:t>
        <a:bodyPr/>
        <a:lstStyle/>
        <a:p>
          <a:r>
            <a:rPr lang="it-IT" dirty="0" err="1"/>
            <a:t>Raw</a:t>
          </a:r>
          <a:r>
            <a:rPr lang="it-IT" dirty="0"/>
            <a:t>+ 24LAG + ONEHOTENCODING</a:t>
          </a:r>
        </a:p>
      </dgm:t>
    </dgm:pt>
    <dgm:pt modelId="{C45D03A1-1280-40BE-981F-A72E43C63EE7}" type="parTrans" cxnId="{C0B3A833-E514-462D-8726-5F3601784B5D}">
      <dgm:prSet/>
      <dgm:spPr/>
      <dgm:t>
        <a:bodyPr/>
        <a:lstStyle/>
        <a:p>
          <a:endParaRPr lang="it-IT"/>
        </a:p>
      </dgm:t>
    </dgm:pt>
    <dgm:pt modelId="{1DBAACFD-8439-4F32-B170-890A86E9FF3E}" type="sibTrans" cxnId="{C0B3A833-E514-462D-8726-5F3601784B5D}">
      <dgm:prSet/>
      <dgm:spPr/>
      <dgm:t>
        <a:bodyPr/>
        <a:lstStyle/>
        <a:p>
          <a:endParaRPr lang="it-IT"/>
        </a:p>
      </dgm:t>
    </dgm:pt>
    <dgm:pt modelId="{D485021F-CF1D-47A1-AB84-149DB2CC54E1}" type="pres">
      <dgm:prSet presAssocID="{F1837558-E518-4BD5-A2E0-99C64D59A660}" presName="Name0" presStyleCnt="0">
        <dgm:presLayoutVars>
          <dgm:chPref val="3"/>
          <dgm:dir/>
          <dgm:animLvl val="lvl"/>
          <dgm:resizeHandles/>
        </dgm:presLayoutVars>
      </dgm:prSet>
      <dgm:spPr/>
    </dgm:pt>
    <dgm:pt modelId="{8D4E2534-B08C-4F32-B557-3C128419482A}" type="pres">
      <dgm:prSet presAssocID="{6666F1D6-0A47-4870-82A8-0496478A6C8C}" presName="horFlow" presStyleCnt="0"/>
      <dgm:spPr/>
    </dgm:pt>
    <dgm:pt modelId="{825D4FB1-CAA5-4458-BB7C-D478FC007563}" type="pres">
      <dgm:prSet presAssocID="{6666F1D6-0A47-4870-82A8-0496478A6C8C}" presName="bigChev" presStyleLbl="node1" presStyleIdx="0" presStyleCnt="3"/>
      <dgm:spPr/>
    </dgm:pt>
    <dgm:pt modelId="{7F31DDD8-9E79-4542-BE30-EEDF431A8F17}" type="pres">
      <dgm:prSet presAssocID="{94112425-C83B-41E7-BF53-AD342B66A8F8}" presName="parTrans" presStyleCnt="0"/>
      <dgm:spPr/>
    </dgm:pt>
    <dgm:pt modelId="{8862F91A-59CA-41EE-8950-ADA161298605}" type="pres">
      <dgm:prSet presAssocID="{B61AB0F2-7F05-4D87-889D-2D6664553A49}" presName="node" presStyleLbl="alignAccFollowNode1" presStyleIdx="0" presStyleCnt="6">
        <dgm:presLayoutVars>
          <dgm:bulletEnabled val="1"/>
        </dgm:presLayoutVars>
      </dgm:prSet>
      <dgm:spPr/>
    </dgm:pt>
    <dgm:pt modelId="{4E1D3BFF-DDC1-4EC4-B69A-BDE11F450857}" type="pres">
      <dgm:prSet presAssocID="{AB181F0A-BBA9-4C9B-9A14-B3A402A0967B}" presName="sibTrans" presStyleCnt="0"/>
      <dgm:spPr/>
    </dgm:pt>
    <dgm:pt modelId="{7C725362-FAF6-49CF-BDCE-C06E78D8693E}" type="pres">
      <dgm:prSet presAssocID="{7BE07E47-99FB-4979-B1E5-1F415727AC83}" presName="node" presStyleLbl="alignAccFollowNode1" presStyleIdx="1" presStyleCnt="6">
        <dgm:presLayoutVars>
          <dgm:bulletEnabled val="1"/>
        </dgm:presLayoutVars>
      </dgm:prSet>
      <dgm:spPr/>
    </dgm:pt>
    <dgm:pt modelId="{D1A68F69-5E77-4C01-A637-9EB7DF507345}" type="pres">
      <dgm:prSet presAssocID="{6666F1D6-0A47-4870-82A8-0496478A6C8C}" presName="vSp" presStyleCnt="0"/>
      <dgm:spPr/>
    </dgm:pt>
    <dgm:pt modelId="{B11F2723-2A0B-4899-A3E7-2F39692D5D86}" type="pres">
      <dgm:prSet presAssocID="{9F81D8D8-D440-4C80-AF65-5CFF27F2475D}" presName="horFlow" presStyleCnt="0"/>
      <dgm:spPr/>
    </dgm:pt>
    <dgm:pt modelId="{42BEA65B-9B13-4FCF-8277-21D05F122ADB}" type="pres">
      <dgm:prSet presAssocID="{9F81D8D8-D440-4C80-AF65-5CFF27F2475D}" presName="bigChev" presStyleLbl="node1" presStyleIdx="1" presStyleCnt="3"/>
      <dgm:spPr/>
    </dgm:pt>
    <dgm:pt modelId="{C516A2DD-48AB-465F-AFBD-16979D09ECA1}" type="pres">
      <dgm:prSet presAssocID="{0387A190-0395-40DD-B5B5-63EAE288AF2D}" presName="parTrans" presStyleCnt="0"/>
      <dgm:spPr/>
    </dgm:pt>
    <dgm:pt modelId="{F7DA3B75-1DCF-400F-BC58-32BAA1BA591A}" type="pres">
      <dgm:prSet presAssocID="{CD044706-3463-4D4B-9F70-FD3BA7939BE4}" presName="node" presStyleLbl="alignAccFollowNode1" presStyleIdx="2" presStyleCnt="6" custLinFactNeighborX="7719" custLinFactNeighborY="-1188">
        <dgm:presLayoutVars>
          <dgm:bulletEnabled val="1"/>
        </dgm:presLayoutVars>
      </dgm:prSet>
      <dgm:spPr/>
    </dgm:pt>
    <dgm:pt modelId="{B6EA4ECE-C079-4029-9204-68AB67024E08}" type="pres">
      <dgm:prSet presAssocID="{7290DA12-88CD-4B31-A890-17CFB4A23835}" presName="sibTrans" presStyleCnt="0"/>
      <dgm:spPr/>
    </dgm:pt>
    <dgm:pt modelId="{8B399EB1-1582-41A7-B4D1-14766C008834}" type="pres">
      <dgm:prSet presAssocID="{5FFA9C54-CB61-45EE-AB23-EF0437A535E1}" presName="node" presStyleLbl="alignAccFollowNode1" presStyleIdx="3" presStyleCnt="6">
        <dgm:presLayoutVars>
          <dgm:bulletEnabled val="1"/>
        </dgm:presLayoutVars>
      </dgm:prSet>
      <dgm:spPr/>
    </dgm:pt>
    <dgm:pt modelId="{A8EBD152-16C4-45FF-A1FC-20FF323FDE97}" type="pres">
      <dgm:prSet presAssocID="{9F81D8D8-D440-4C80-AF65-5CFF27F2475D}" presName="vSp" presStyleCnt="0"/>
      <dgm:spPr/>
    </dgm:pt>
    <dgm:pt modelId="{15466B6A-4245-469C-877D-355A45281E9C}" type="pres">
      <dgm:prSet presAssocID="{6FA69D84-128A-4D23-A3AB-AE01B5302D68}" presName="horFlow" presStyleCnt="0"/>
      <dgm:spPr/>
    </dgm:pt>
    <dgm:pt modelId="{9CD57774-AFD5-42A0-8C26-F21B197D61B2}" type="pres">
      <dgm:prSet presAssocID="{6FA69D84-128A-4D23-A3AB-AE01B5302D68}" presName="bigChev" presStyleLbl="node1" presStyleIdx="2" presStyleCnt="3"/>
      <dgm:spPr/>
    </dgm:pt>
    <dgm:pt modelId="{C55CE29F-648E-4BE3-A501-19A85276FB0E}" type="pres">
      <dgm:prSet presAssocID="{7846A4AB-C950-42AC-83F0-84D10C10649F}" presName="parTrans" presStyleCnt="0"/>
      <dgm:spPr/>
    </dgm:pt>
    <dgm:pt modelId="{21A2BF5A-402B-4ED8-BF41-9094862042B0}" type="pres">
      <dgm:prSet presAssocID="{90B16FCF-7708-4FF3-8F4B-D67D3ABDF049}" presName="node" presStyleLbl="alignAccFollowNode1" presStyleIdx="4" presStyleCnt="6">
        <dgm:presLayoutVars>
          <dgm:bulletEnabled val="1"/>
        </dgm:presLayoutVars>
      </dgm:prSet>
      <dgm:spPr/>
    </dgm:pt>
    <dgm:pt modelId="{CC9CBE18-6173-4553-8875-8D33A80FEB12}" type="pres">
      <dgm:prSet presAssocID="{18E672C6-A988-4207-965B-AFAA7E211B92}" presName="sibTrans" presStyleCnt="0"/>
      <dgm:spPr/>
    </dgm:pt>
    <dgm:pt modelId="{E4879559-5614-4764-8E65-39AEE8B81E7A}" type="pres">
      <dgm:prSet presAssocID="{76F8E084-5DC4-4588-8CEB-007E142A0350}" presName="node" presStyleLbl="alignAccFollowNode1" presStyleIdx="5" presStyleCnt="6">
        <dgm:presLayoutVars>
          <dgm:bulletEnabled val="1"/>
        </dgm:presLayoutVars>
      </dgm:prSet>
      <dgm:spPr/>
    </dgm:pt>
  </dgm:ptLst>
  <dgm:cxnLst>
    <dgm:cxn modelId="{6982CD02-A27F-4639-BE21-0B158EE4AD52}" type="presOf" srcId="{B61AB0F2-7F05-4D87-889D-2D6664553A49}" destId="{8862F91A-59CA-41EE-8950-ADA161298605}" srcOrd="0" destOrd="0" presId="urn:microsoft.com/office/officeart/2005/8/layout/lProcess3"/>
    <dgm:cxn modelId="{457DB308-3D6B-4EF8-9C0E-F306A25EC9FF}" srcId="{6FA69D84-128A-4D23-A3AB-AE01B5302D68}" destId="{90B16FCF-7708-4FF3-8F4B-D67D3ABDF049}" srcOrd="0" destOrd="0" parTransId="{7846A4AB-C950-42AC-83F0-84D10C10649F}" sibTransId="{18E672C6-A988-4207-965B-AFAA7E211B92}"/>
    <dgm:cxn modelId="{39A57726-13C6-44CE-AB5F-D0A8C850CE69}" type="presOf" srcId="{6FA69D84-128A-4D23-A3AB-AE01B5302D68}" destId="{9CD57774-AFD5-42A0-8C26-F21B197D61B2}" srcOrd="0" destOrd="0" presId="urn:microsoft.com/office/officeart/2005/8/layout/lProcess3"/>
    <dgm:cxn modelId="{EC898B2E-9BB9-4913-B8E4-EA40FEC16016}" type="presOf" srcId="{6666F1D6-0A47-4870-82A8-0496478A6C8C}" destId="{825D4FB1-CAA5-4458-BB7C-D478FC007563}" srcOrd="0" destOrd="0" presId="urn:microsoft.com/office/officeart/2005/8/layout/lProcess3"/>
    <dgm:cxn modelId="{C0B3A833-E514-462D-8726-5F3601784B5D}" srcId="{6FA69D84-128A-4D23-A3AB-AE01B5302D68}" destId="{76F8E084-5DC4-4588-8CEB-007E142A0350}" srcOrd="1" destOrd="0" parTransId="{C45D03A1-1280-40BE-981F-A72E43C63EE7}" sibTransId="{1DBAACFD-8439-4F32-B170-890A86E9FF3E}"/>
    <dgm:cxn modelId="{1989EC5E-1625-45F6-9F79-D42D88916127}" type="presOf" srcId="{90B16FCF-7708-4FF3-8F4B-D67D3ABDF049}" destId="{21A2BF5A-402B-4ED8-BF41-9094862042B0}" srcOrd="0" destOrd="0" presId="urn:microsoft.com/office/officeart/2005/8/layout/lProcess3"/>
    <dgm:cxn modelId="{BC278367-09AF-4EDD-9781-226E2229858C}" srcId="{6666F1D6-0A47-4870-82A8-0496478A6C8C}" destId="{B61AB0F2-7F05-4D87-889D-2D6664553A49}" srcOrd="0" destOrd="0" parTransId="{94112425-C83B-41E7-BF53-AD342B66A8F8}" sibTransId="{AB181F0A-BBA9-4C9B-9A14-B3A402A0967B}"/>
    <dgm:cxn modelId="{0BF2A16C-49BB-4E06-8E5A-A4B19A7B2897}" srcId="{6666F1D6-0A47-4870-82A8-0496478A6C8C}" destId="{7BE07E47-99FB-4979-B1E5-1F415727AC83}" srcOrd="1" destOrd="0" parTransId="{D3B6FA7C-310F-4126-B1B3-15B52A916111}" sibTransId="{0E38E91E-8C2A-4951-941C-2BDBEBCD5CD5}"/>
    <dgm:cxn modelId="{EE5FB286-A2B5-4E46-AAB5-51BC3469E7EB}" type="presOf" srcId="{76F8E084-5DC4-4588-8CEB-007E142A0350}" destId="{E4879559-5614-4764-8E65-39AEE8B81E7A}" srcOrd="0" destOrd="0" presId="urn:microsoft.com/office/officeart/2005/8/layout/lProcess3"/>
    <dgm:cxn modelId="{1FEFB387-B904-4689-869A-E639681049C2}" type="presOf" srcId="{7BE07E47-99FB-4979-B1E5-1F415727AC83}" destId="{7C725362-FAF6-49CF-BDCE-C06E78D8693E}" srcOrd="0" destOrd="0" presId="urn:microsoft.com/office/officeart/2005/8/layout/lProcess3"/>
    <dgm:cxn modelId="{C3D411B6-284F-4A08-9477-7119C1A7BBA8}" type="presOf" srcId="{F1837558-E518-4BD5-A2E0-99C64D59A660}" destId="{D485021F-CF1D-47A1-AB84-149DB2CC54E1}" srcOrd="0" destOrd="0" presId="urn:microsoft.com/office/officeart/2005/8/layout/lProcess3"/>
    <dgm:cxn modelId="{9966C2BD-5C09-419D-A583-D676CD81570E}" srcId="{9F81D8D8-D440-4C80-AF65-5CFF27F2475D}" destId="{CD044706-3463-4D4B-9F70-FD3BA7939BE4}" srcOrd="0" destOrd="0" parTransId="{0387A190-0395-40DD-B5B5-63EAE288AF2D}" sibTransId="{7290DA12-88CD-4B31-A890-17CFB4A23835}"/>
    <dgm:cxn modelId="{7E75F9CE-8BCF-455D-A57C-5BDF9EF79B82}" type="presOf" srcId="{5FFA9C54-CB61-45EE-AB23-EF0437A535E1}" destId="{8B399EB1-1582-41A7-B4D1-14766C008834}" srcOrd="0" destOrd="0" presId="urn:microsoft.com/office/officeart/2005/8/layout/lProcess3"/>
    <dgm:cxn modelId="{611B62D0-2AFE-4C07-ADCC-8BB0D59FC26C}" srcId="{F1837558-E518-4BD5-A2E0-99C64D59A660}" destId="{6666F1D6-0A47-4870-82A8-0496478A6C8C}" srcOrd="0" destOrd="0" parTransId="{347FED59-07BC-44C3-977F-8B59FADE330E}" sibTransId="{5627B134-3C8B-4D0C-A807-C1AF054E92A8}"/>
    <dgm:cxn modelId="{B08231DB-F889-4D47-B9AE-0F06E5EB66D5}" type="presOf" srcId="{CD044706-3463-4D4B-9F70-FD3BA7939BE4}" destId="{F7DA3B75-1DCF-400F-BC58-32BAA1BA591A}" srcOrd="0" destOrd="0" presId="urn:microsoft.com/office/officeart/2005/8/layout/lProcess3"/>
    <dgm:cxn modelId="{855D03E7-FF64-4A1A-9666-DA83C079BC76}" srcId="{F1837558-E518-4BD5-A2E0-99C64D59A660}" destId="{6FA69D84-128A-4D23-A3AB-AE01B5302D68}" srcOrd="2" destOrd="0" parTransId="{3E0FBAD8-B0CC-4D9A-A737-07A6AD0D281F}" sibTransId="{ADFCF468-78D0-44F4-A2CE-D7D6EE466CE1}"/>
    <dgm:cxn modelId="{B91719F4-C742-42BF-B2B2-219F3B806FCF}" srcId="{9F81D8D8-D440-4C80-AF65-5CFF27F2475D}" destId="{5FFA9C54-CB61-45EE-AB23-EF0437A535E1}" srcOrd="1" destOrd="0" parTransId="{19EEDBC1-4612-452B-A13D-5121EBCCCDAB}" sibTransId="{78A435EC-D1BB-4791-8C66-E43719DC0510}"/>
    <dgm:cxn modelId="{874B35FB-496A-4594-A3C5-D367BF2A7377}" type="presOf" srcId="{9F81D8D8-D440-4C80-AF65-5CFF27F2475D}" destId="{42BEA65B-9B13-4FCF-8277-21D05F122ADB}" srcOrd="0" destOrd="0" presId="urn:microsoft.com/office/officeart/2005/8/layout/lProcess3"/>
    <dgm:cxn modelId="{E14F65FC-C831-4883-9BBE-C8783F1A4436}" srcId="{F1837558-E518-4BD5-A2E0-99C64D59A660}" destId="{9F81D8D8-D440-4C80-AF65-5CFF27F2475D}" srcOrd="1" destOrd="0" parTransId="{74F0F85A-9469-4B0E-81BA-066975E5424A}" sibTransId="{A15E3219-64E9-4232-B13F-091AE9C5A234}"/>
    <dgm:cxn modelId="{FDDB8086-B5B0-4326-8365-0A672A99C576}" type="presParOf" srcId="{D485021F-CF1D-47A1-AB84-149DB2CC54E1}" destId="{8D4E2534-B08C-4F32-B557-3C128419482A}" srcOrd="0" destOrd="0" presId="urn:microsoft.com/office/officeart/2005/8/layout/lProcess3"/>
    <dgm:cxn modelId="{B85F14A2-EBAC-4EC6-BB9B-522903903134}" type="presParOf" srcId="{8D4E2534-B08C-4F32-B557-3C128419482A}" destId="{825D4FB1-CAA5-4458-BB7C-D478FC007563}" srcOrd="0" destOrd="0" presId="urn:microsoft.com/office/officeart/2005/8/layout/lProcess3"/>
    <dgm:cxn modelId="{E54D025A-B0CF-4636-B6F2-D33BC00E72F4}" type="presParOf" srcId="{8D4E2534-B08C-4F32-B557-3C128419482A}" destId="{7F31DDD8-9E79-4542-BE30-EEDF431A8F17}" srcOrd="1" destOrd="0" presId="urn:microsoft.com/office/officeart/2005/8/layout/lProcess3"/>
    <dgm:cxn modelId="{5ED45466-6DB4-4F03-A210-A5D05D0167B4}" type="presParOf" srcId="{8D4E2534-B08C-4F32-B557-3C128419482A}" destId="{8862F91A-59CA-41EE-8950-ADA161298605}" srcOrd="2" destOrd="0" presId="urn:microsoft.com/office/officeart/2005/8/layout/lProcess3"/>
    <dgm:cxn modelId="{EB3BB8E6-DE4C-4D75-A22D-159879E308D8}" type="presParOf" srcId="{8D4E2534-B08C-4F32-B557-3C128419482A}" destId="{4E1D3BFF-DDC1-4EC4-B69A-BDE11F450857}" srcOrd="3" destOrd="0" presId="urn:microsoft.com/office/officeart/2005/8/layout/lProcess3"/>
    <dgm:cxn modelId="{4FF10C49-84EA-4355-9033-1026C3DDA08E}" type="presParOf" srcId="{8D4E2534-B08C-4F32-B557-3C128419482A}" destId="{7C725362-FAF6-49CF-BDCE-C06E78D8693E}" srcOrd="4" destOrd="0" presId="urn:microsoft.com/office/officeart/2005/8/layout/lProcess3"/>
    <dgm:cxn modelId="{A626D06D-DAA4-4914-AC52-848626A69774}" type="presParOf" srcId="{D485021F-CF1D-47A1-AB84-149DB2CC54E1}" destId="{D1A68F69-5E77-4C01-A637-9EB7DF507345}" srcOrd="1" destOrd="0" presId="urn:microsoft.com/office/officeart/2005/8/layout/lProcess3"/>
    <dgm:cxn modelId="{EFE5C167-BBE2-47D6-8415-860275BF8845}" type="presParOf" srcId="{D485021F-CF1D-47A1-AB84-149DB2CC54E1}" destId="{B11F2723-2A0B-4899-A3E7-2F39692D5D86}" srcOrd="2" destOrd="0" presId="urn:microsoft.com/office/officeart/2005/8/layout/lProcess3"/>
    <dgm:cxn modelId="{AE1AFE85-8787-4507-8FBA-FFBDE101B157}" type="presParOf" srcId="{B11F2723-2A0B-4899-A3E7-2F39692D5D86}" destId="{42BEA65B-9B13-4FCF-8277-21D05F122ADB}" srcOrd="0" destOrd="0" presId="urn:microsoft.com/office/officeart/2005/8/layout/lProcess3"/>
    <dgm:cxn modelId="{B92E2181-FFD5-442B-8B0B-7210F42E8429}" type="presParOf" srcId="{B11F2723-2A0B-4899-A3E7-2F39692D5D86}" destId="{C516A2DD-48AB-465F-AFBD-16979D09ECA1}" srcOrd="1" destOrd="0" presId="urn:microsoft.com/office/officeart/2005/8/layout/lProcess3"/>
    <dgm:cxn modelId="{4254159D-C0B4-43AE-B41B-1AC657CB92E6}" type="presParOf" srcId="{B11F2723-2A0B-4899-A3E7-2F39692D5D86}" destId="{F7DA3B75-1DCF-400F-BC58-32BAA1BA591A}" srcOrd="2" destOrd="0" presId="urn:microsoft.com/office/officeart/2005/8/layout/lProcess3"/>
    <dgm:cxn modelId="{A90DCA6B-1593-4A24-BDB8-1308A0A39F17}" type="presParOf" srcId="{B11F2723-2A0B-4899-A3E7-2F39692D5D86}" destId="{B6EA4ECE-C079-4029-9204-68AB67024E08}" srcOrd="3" destOrd="0" presId="urn:microsoft.com/office/officeart/2005/8/layout/lProcess3"/>
    <dgm:cxn modelId="{5BF72E07-ECF2-4B48-B927-99B8BCBF201B}" type="presParOf" srcId="{B11F2723-2A0B-4899-A3E7-2F39692D5D86}" destId="{8B399EB1-1582-41A7-B4D1-14766C008834}" srcOrd="4" destOrd="0" presId="urn:microsoft.com/office/officeart/2005/8/layout/lProcess3"/>
    <dgm:cxn modelId="{9EC11038-CE6D-4F66-9179-4201BE1AC42B}" type="presParOf" srcId="{D485021F-CF1D-47A1-AB84-149DB2CC54E1}" destId="{A8EBD152-16C4-45FF-A1FC-20FF323FDE97}" srcOrd="3" destOrd="0" presId="urn:microsoft.com/office/officeart/2005/8/layout/lProcess3"/>
    <dgm:cxn modelId="{44738F36-D466-4FF1-844B-5F26D0868FCC}" type="presParOf" srcId="{D485021F-CF1D-47A1-AB84-149DB2CC54E1}" destId="{15466B6A-4245-469C-877D-355A45281E9C}" srcOrd="4" destOrd="0" presId="urn:microsoft.com/office/officeart/2005/8/layout/lProcess3"/>
    <dgm:cxn modelId="{CB60394E-EDDB-4970-A707-E8CA63ED275C}" type="presParOf" srcId="{15466B6A-4245-469C-877D-355A45281E9C}" destId="{9CD57774-AFD5-42A0-8C26-F21B197D61B2}" srcOrd="0" destOrd="0" presId="urn:microsoft.com/office/officeart/2005/8/layout/lProcess3"/>
    <dgm:cxn modelId="{E6239C74-A64B-4A64-B9AF-FA4D25682409}" type="presParOf" srcId="{15466B6A-4245-469C-877D-355A45281E9C}" destId="{C55CE29F-648E-4BE3-A501-19A85276FB0E}" srcOrd="1" destOrd="0" presId="urn:microsoft.com/office/officeart/2005/8/layout/lProcess3"/>
    <dgm:cxn modelId="{9A6C3FF8-3D08-4D8D-A44D-4FA1247B12A2}" type="presParOf" srcId="{15466B6A-4245-469C-877D-355A45281E9C}" destId="{21A2BF5A-402B-4ED8-BF41-9094862042B0}" srcOrd="2" destOrd="0" presId="urn:microsoft.com/office/officeart/2005/8/layout/lProcess3"/>
    <dgm:cxn modelId="{1255EC0D-4812-48A7-A0A2-D4AD934BC062}" type="presParOf" srcId="{15466B6A-4245-469C-877D-355A45281E9C}" destId="{CC9CBE18-6173-4553-8875-8D33A80FEB12}" srcOrd="3" destOrd="0" presId="urn:microsoft.com/office/officeart/2005/8/layout/lProcess3"/>
    <dgm:cxn modelId="{174922F0-4F67-47C3-AE96-C0930AE3E9A5}" type="presParOf" srcId="{15466B6A-4245-469C-877D-355A45281E9C}" destId="{E4879559-5614-4764-8E65-39AEE8B81E7A}"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6568" y="356393"/>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rtlCol="0" anchor="ctr" anchorCtr="0">
          <a:noAutofit/>
        </a:bodyPr>
        <a:lstStyle/>
        <a:p>
          <a:pPr marL="0" lvl="0" indent="0" algn="l" defTabSz="1555750" rtl="0">
            <a:lnSpc>
              <a:spcPct val="100000"/>
            </a:lnSpc>
            <a:spcBef>
              <a:spcPct val="0"/>
            </a:spcBef>
            <a:spcAft>
              <a:spcPct val="35000"/>
            </a:spcAft>
            <a:buNone/>
          </a:pPr>
          <a:r>
            <a:rPr lang="it-IT" sz="3500" kern="1200" noProof="0" dirty="0"/>
            <a:t>Regressione Lineare	</a:t>
          </a:r>
        </a:p>
      </dsp:txBody>
      <dsp:txXfrm>
        <a:off x="496568" y="356393"/>
        <a:ext cx="6310391" cy="712787"/>
      </dsp:txXfrm>
    </dsp:sp>
    <dsp:sp modelId="{07CB3071-D555-47DA-A36A-69EB91531FD8}">
      <dsp:nvSpPr>
        <dsp:cNvPr id="0" name=""/>
        <dsp:cNvSpPr/>
      </dsp:nvSpPr>
      <dsp:spPr>
        <a:xfrm>
          <a:off x="51076" y="267295"/>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11189" y="1470024"/>
          <a:ext cx="6051292"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rtlCol="0" anchor="ctr" anchorCtr="0">
          <a:noAutofit/>
        </a:bodyPr>
        <a:lstStyle/>
        <a:p>
          <a:pPr marL="0" lvl="0" indent="0" algn="l" defTabSz="1555750" rtl="0">
            <a:lnSpc>
              <a:spcPct val="100000"/>
            </a:lnSpc>
            <a:spcBef>
              <a:spcPct val="0"/>
            </a:spcBef>
            <a:spcAft>
              <a:spcPct val="35000"/>
            </a:spcAft>
            <a:buNone/>
          </a:pPr>
          <a:r>
            <a:rPr lang="it-IT" sz="3500" kern="1200" noProof="0" dirty="0"/>
            <a:t>Libreria ARIMAX</a:t>
          </a:r>
        </a:p>
      </dsp:txBody>
      <dsp:txXfrm>
        <a:off x="711189" y="1470024"/>
        <a:ext cx="6051292" cy="712787"/>
      </dsp:txXfrm>
    </dsp:sp>
    <dsp:sp modelId="{3F8116AC-FAC3-4E95-9865-93CCFEB191B9}">
      <dsp:nvSpPr>
        <dsp:cNvPr id="0" name=""/>
        <dsp:cNvSpPr/>
      </dsp:nvSpPr>
      <dsp:spPr>
        <a:xfrm>
          <a:off x="310174" y="1336476"/>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96568" y="2494756"/>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rtlCol="0" anchor="ctr" anchorCtr="0">
          <a:noAutofit/>
        </a:bodyPr>
        <a:lstStyle/>
        <a:p>
          <a:pPr marL="0" lvl="0" indent="0" algn="l" defTabSz="1555750" rtl="0">
            <a:lnSpc>
              <a:spcPct val="100000"/>
            </a:lnSpc>
            <a:spcBef>
              <a:spcPct val="0"/>
            </a:spcBef>
            <a:spcAft>
              <a:spcPct val="35000"/>
            </a:spcAft>
            <a:buNone/>
          </a:pPr>
          <a:r>
            <a:rPr lang="it-IT" sz="3500" kern="1200" noProof="0" dirty="0"/>
            <a:t>Random </a:t>
          </a:r>
          <a:r>
            <a:rPr lang="it-IT" sz="3500" kern="1200" noProof="0" dirty="0" err="1"/>
            <a:t>Forest</a:t>
          </a:r>
          <a:endParaRPr lang="it-IT" sz="3500" kern="1200" noProof="0" dirty="0"/>
        </a:p>
      </dsp:txBody>
      <dsp:txXfrm>
        <a:off x="496568" y="2494756"/>
        <a:ext cx="6310391" cy="712787"/>
      </dsp:txXfrm>
    </dsp:sp>
    <dsp:sp modelId="{A965097E-32F1-4AB8-8C4E-2814A7596B2F}">
      <dsp:nvSpPr>
        <dsp:cNvPr id="0" name=""/>
        <dsp:cNvSpPr/>
      </dsp:nvSpPr>
      <dsp:spPr>
        <a:xfrm>
          <a:off x="51076" y="2405658"/>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D4FB1-CAA5-4458-BB7C-D478FC007563}">
      <dsp:nvSpPr>
        <dsp:cNvPr id="0" name=""/>
        <dsp:cNvSpPr/>
      </dsp:nvSpPr>
      <dsp:spPr>
        <a:xfrm>
          <a:off x="1760030" y="2757"/>
          <a:ext cx="3220404" cy="1288161"/>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it-IT" sz="2200" kern="1200" dirty="0"/>
            <a:t>Campionamento giornaliero </a:t>
          </a:r>
        </a:p>
      </dsp:txBody>
      <dsp:txXfrm>
        <a:off x="2404111" y="2757"/>
        <a:ext cx="1932243" cy="1288161"/>
      </dsp:txXfrm>
    </dsp:sp>
    <dsp:sp modelId="{8862F91A-59CA-41EE-8950-ADA161298605}">
      <dsp:nvSpPr>
        <dsp:cNvPr id="0" name=""/>
        <dsp:cNvSpPr/>
      </dsp:nvSpPr>
      <dsp:spPr>
        <a:xfrm>
          <a:off x="4561783" y="112251"/>
          <a:ext cx="2672936" cy="1069174"/>
        </a:xfrm>
        <a:prstGeom prst="chevron">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it-IT" sz="1300" kern="1200" dirty="0" err="1"/>
            <a:t>Stazionarizzazione</a:t>
          </a:r>
          <a:endParaRPr lang="it-IT" sz="1300" kern="1200" dirty="0"/>
        </a:p>
      </dsp:txBody>
      <dsp:txXfrm>
        <a:off x="5096370" y="112251"/>
        <a:ext cx="1603762" cy="1069174"/>
      </dsp:txXfrm>
    </dsp:sp>
    <dsp:sp modelId="{7C725362-FAF6-49CF-BDCE-C06E78D8693E}">
      <dsp:nvSpPr>
        <dsp:cNvPr id="0" name=""/>
        <dsp:cNvSpPr/>
      </dsp:nvSpPr>
      <dsp:spPr>
        <a:xfrm>
          <a:off x="6860508" y="112251"/>
          <a:ext cx="2672936" cy="1069174"/>
        </a:xfrm>
        <a:prstGeom prst="chevron">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it-IT" sz="1300" kern="1200" dirty="0"/>
            <a:t>PCA2 + 7LAG+ ONEHOTENCODING</a:t>
          </a:r>
        </a:p>
      </dsp:txBody>
      <dsp:txXfrm>
        <a:off x="7395095" y="112251"/>
        <a:ext cx="1603762" cy="1069174"/>
      </dsp:txXfrm>
    </dsp:sp>
    <dsp:sp modelId="{42BEA65B-9B13-4FCF-8277-21D05F122ADB}">
      <dsp:nvSpPr>
        <dsp:cNvPr id="0" name=""/>
        <dsp:cNvSpPr/>
      </dsp:nvSpPr>
      <dsp:spPr>
        <a:xfrm>
          <a:off x="1760030" y="1471262"/>
          <a:ext cx="3220404" cy="1288161"/>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it-IT" sz="2200" kern="1200" dirty="0"/>
            <a:t>Campionamento giornaliero</a:t>
          </a:r>
        </a:p>
      </dsp:txBody>
      <dsp:txXfrm>
        <a:off x="2404111" y="1471262"/>
        <a:ext cx="1932243" cy="1288161"/>
      </dsp:txXfrm>
    </dsp:sp>
    <dsp:sp modelId="{F7DA3B75-1DCF-400F-BC58-32BAA1BA591A}">
      <dsp:nvSpPr>
        <dsp:cNvPr id="0" name=""/>
        <dsp:cNvSpPr/>
      </dsp:nvSpPr>
      <dsp:spPr>
        <a:xfrm>
          <a:off x="4590668" y="1568054"/>
          <a:ext cx="2672936" cy="1069174"/>
        </a:xfrm>
        <a:prstGeom prst="chevron">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it-IT" sz="1300" kern="1200" dirty="0"/>
            <a:t>No </a:t>
          </a:r>
          <a:r>
            <a:rPr lang="it-IT" sz="1300" kern="1200" dirty="0" err="1"/>
            <a:t>Stazionarizzazione</a:t>
          </a:r>
          <a:endParaRPr lang="it-IT" sz="1300" kern="1200" dirty="0"/>
        </a:p>
      </dsp:txBody>
      <dsp:txXfrm>
        <a:off x="5125255" y="1568054"/>
        <a:ext cx="1603762" cy="1069174"/>
      </dsp:txXfrm>
    </dsp:sp>
    <dsp:sp modelId="{8B399EB1-1582-41A7-B4D1-14766C008834}">
      <dsp:nvSpPr>
        <dsp:cNvPr id="0" name=""/>
        <dsp:cNvSpPr/>
      </dsp:nvSpPr>
      <dsp:spPr>
        <a:xfrm>
          <a:off x="6860508" y="1580756"/>
          <a:ext cx="2672936" cy="1069174"/>
        </a:xfrm>
        <a:prstGeom prst="chevron">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it-IT" sz="1300" kern="1200" dirty="0"/>
            <a:t>PCA2 + 7LAG+ ONEHOTENCODING</a:t>
          </a:r>
        </a:p>
      </dsp:txBody>
      <dsp:txXfrm>
        <a:off x="7395095" y="1580756"/>
        <a:ext cx="1603762" cy="1069174"/>
      </dsp:txXfrm>
    </dsp:sp>
    <dsp:sp modelId="{9CD57774-AFD5-42A0-8C26-F21B197D61B2}">
      <dsp:nvSpPr>
        <dsp:cNvPr id="0" name=""/>
        <dsp:cNvSpPr/>
      </dsp:nvSpPr>
      <dsp:spPr>
        <a:xfrm>
          <a:off x="1760030" y="2939767"/>
          <a:ext cx="3220404" cy="1288161"/>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it-IT" sz="2200" kern="1200" dirty="0"/>
            <a:t>Campionamento orario</a:t>
          </a:r>
        </a:p>
      </dsp:txBody>
      <dsp:txXfrm>
        <a:off x="2404111" y="2939767"/>
        <a:ext cx="1932243" cy="1288161"/>
      </dsp:txXfrm>
    </dsp:sp>
    <dsp:sp modelId="{21A2BF5A-402B-4ED8-BF41-9094862042B0}">
      <dsp:nvSpPr>
        <dsp:cNvPr id="0" name=""/>
        <dsp:cNvSpPr/>
      </dsp:nvSpPr>
      <dsp:spPr>
        <a:xfrm>
          <a:off x="4561783" y="3049260"/>
          <a:ext cx="2672936" cy="1069174"/>
        </a:xfrm>
        <a:prstGeom prst="chevron">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it-IT" sz="1300" kern="1200" dirty="0"/>
            <a:t>No </a:t>
          </a:r>
          <a:r>
            <a:rPr lang="it-IT" sz="1300" kern="1200" dirty="0" err="1"/>
            <a:t>Stazionarizzazione</a:t>
          </a:r>
          <a:endParaRPr lang="it-IT" sz="1300" kern="1200" dirty="0"/>
        </a:p>
      </dsp:txBody>
      <dsp:txXfrm>
        <a:off x="5096370" y="3049260"/>
        <a:ext cx="1603762" cy="1069174"/>
      </dsp:txXfrm>
    </dsp:sp>
    <dsp:sp modelId="{E4879559-5614-4764-8E65-39AEE8B81E7A}">
      <dsp:nvSpPr>
        <dsp:cNvPr id="0" name=""/>
        <dsp:cNvSpPr/>
      </dsp:nvSpPr>
      <dsp:spPr>
        <a:xfrm>
          <a:off x="6860508" y="3049260"/>
          <a:ext cx="2672936" cy="1069174"/>
        </a:xfrm>
        <a:prstGeom prst="chevron">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it-IT" sz="1300" kern="1200" dirty="0" err="1"/>
            <a:t>Raw</a:t>
          </a:r>
          <a:r>
            <a:rPr lang="it-IT" sz="1300" kern="1200" dirty="0"/>
            <a:t>+ 24LAG + ONEHOTENCODING</a:t>
          </a:r>
        </a:p>
      </dsp:txBody>
      <dsp:txXfrm>
        <a:off x="7395095" y="3049260"/>
        <a:ext cx="1603762" cy="106917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0FA3576-2E34-44A5-91FF-3C53AC3DA648}" type="datetime1">
              <a:rPr lang="it-IT" smtClean="0"/>
              <a:t>16/12/2025</a:t>
            </a:fld>
            <a:endParaRPr lang="it-IT"/>
          </a:p>
        </p:txBody>
      </p:sp>
      <p:sp>
        <p:nvSpPr>
          <p:cNvPr id="4" name="Segnaposto piè di pa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it-IT" smtClean="0"/>
              <a:t>‹N›</a:t>
            </a:fld>
            <a:endParaRPr lang="it-IT"/>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1FEC-DF32-4E90-A279-29D5C0BB0773}" type="datetime1">
              <a:rPr lang="it-IT" smtClean="0"/>
              <a:pPr/>
              <a:t>16/12/2025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it-IT" noProof="0" smtClean="0"/>
              <a:t>‹N›</a:t>
            </a:fld>
            <a:endParaRPr lang="it-IT"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a:p>
            <a:pPr rtl="0"/>
            <a:endParaRPr lang="it-IT"/>
          </a:p>
        </p:txBody>
      </p:sp>
      <p:sp>
        <p:nvSpPr>
          <p:cNvPr id="4" name="Segnaposto numero diapositiva 3"/>
          <p:cNvSpPr>
            <a:spLocks noGrp="1"/>
          </p:cNvSpPr>
          <p:nvPr>
            <p:ph type="sldNum" sz="quarter" idx="5"/>
          </p:nvPr>
        </p:nvSpPr>
        <p:spPr/>
        <p:txBody>
          <a:bodyPr rtlCol="0"/>
          <a:lstStyle/>
          <a:p>
            <a:pPr rtl="0"/>
            <a:fld id="{C6B3AB32-59DF-41F1-9618-EDFBF5049629}" type="slidenum">
              <a:rPr lang="it-IT" smtClean="0"/>
              <a:t>1</a:t>
            </a:fld>
            <a:endParaRPr lang="it-IT"/>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C6B3AB32-59DF-41F1-9618-EDFBF5049629}" type="slidenum">
              <a:rPr lang="it-IT" smtClean="0"/>
              <a:t>2</a:t>
            </a:fld>
            <a:endParaRPr lang="it-IT"/>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10</a:t>
            </a:fld>
            <a:endParaRPr lang="it-IT"/>
          </a:p>
        </p:txBody>
      </p:sp>
    </p:spTree>
    <p:extLst>
      <p:ext uri="{BB962C8B-B14F-4D97-AF65-F5344CB8AC3E}">
        <p14:creationId xmlns:p14="http://schemas.microsoft.com/office/powerpoint/2010/main" val="452805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C6B3AB32-59DF-41F1-9618-EDFBF5049629}" type="slidenum">
              <a:rPr lang="it-IT" smtClean="0"/>
              <a:t>18</a:t>
            </a:fld>
            <a:endParaRPr lang="it-IT"/>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C6B3AB32-59DF-41F1-9618-EDFBF5049629}" type="slidenum">
              <a:rPr lang="it-IT" smtClean="0"/>
              <a:t>28</a:t>
            </a:fld>
            <a:endParaRPr lang="it-IT"/>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7" name="Rettango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 name="Tito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it-IT" noProof="0"/>
              <a:t>Fare clic per modificare lo stile del titolo dello schema</a:t>
            </a:r>
          </a:p>
        </p:txBody>
      </p:sp>
      <p:sp>
        <p:nvSpPr>
          <p:cNvPr id="3" name="Sottotitolo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noProof="0"/>
              <a:t>Fare clic per modificare lo stile del sottotitolo dello schema</a:t>
            </a:r>
          </a:p>
        </p:txBody>
      </p:sp>
      <p:sp>
        <p:nvSpPr>
          <p:cNvPr id="4" name="Segnaposto dat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87A23933-3F77-4C59-A775-45E2435C8368}" type="datetime1">
              <a:rPr lang="it-IT" noProof="0" smtClean="0"/>
              <a:t>16/12/2025</a:t>
            </a:fld>
            <a:endParaRPr lang="it-IT" noProof="0"/>
          </a:p>
        </p:txBody>
      </p:sp>
      <p:sp>
        <p:nvSpPr>
          <p:cNvPr id="5" name="Segnaposto piè di pa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it-IT" noProof="0"/>
          </a:p>
        </p:txBody>
      </p:sp>
      <p:sp>
        <p:nvSpPr>
          <p:cNvPr id="6" name="Segnaposto numero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8" name="Rettango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olo 1"/>
          <p:cNvSpPr>
            <a:spLocks noGrp="1"/>
          </p:cNvSpPr>
          <p:nvPr>
            <p:ph type="title"/>
          </p:nvPr>
        </p:nvSpPr>
        <p:spPr>
          <a:xfrm>
            <a:off x="581192" y="702156"/>
            <a:ext cx="11029616" cy="1013800"/>
          </a:xfrm>
        </p:spPr>
        <p:txBody>
          <a:bodyPr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4B4ECE9F-4108-4829-8F23-DFA9C926965D}" type="datetime1">
              <a:rPr lang="it-IT" noProof="0" smtClean="0"/>
              <a:t>16/12/2025</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7" name="Rettango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olo verticale 1"/>
          <p:cNvSpPr>
            <a:spLocks noGrp="1"/>
          </p:cNvSpPr>
          <p:nvPr>
            <p:ph type="title" orient="vert"/>
          </p:nvPr>
        </p:nvSpPr>
        <p:spPr>
          <a:xfrm>
            <a:off x="8839201" y="675726"/>
            <a:ext cx="2004164" cy="5183073"/>
          </a:xfrm>
        </p:spPr>
        <p:txBody>
          <a:bodyPr vert="eaVert"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a:xfrm>
            <a:off x="774923" y="675726"/>
            <a:ext cx="7896279" cy="5183073"/>
          </a:xfrm>
        </p:spPr>
        <p:txBody>
          <a:bodyPr vert="eaVert" rtlCol="0" anchor="t"/>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2AB59B6B-A2EF-4B30-AEF7-A3091D0F5449}" type="datetime1">
              <a:rPr lang="it-IT" noProof="0" smtClean="0"/>
              <a:t>16/12/2025</a:t>
            </a:fld>
            <a:endParaRPr lang="it-IT" noProof="0" dirty="0"/>
          </a:p>
        </p:txBody>
      </p:sp>
      <p:sp>
        <p:nvSpPr>
          <p:cNvPr id="5" name="Segnaposto piè di pagina 4"/>
          <p:cNvSpPr>
            <a:spLocks noGrp="1"/>
          </p:cNvSpPr>
          <p:nvPr>
            <p:ph type="ftr" sz="quarter" idx="11"/>
          </p:nvPr>
        </p:nvSpPr>
        <p:spPr>
          <a:xfrm>
            <a:off x="774923" y="5951811"/>
            <a:ext cx="7896279" cy="365125"/>
          </a:xfrm>
        </p:spPr>
        <p:txBody>
          <a:bodyPr rtlCol="0"/>
          <a:lstStyle/>
          <a:p>
            <a:pPr rtl="0"/>
            <a:endParaRPr lang="it-IT" noProof="0"/>
          </a:p>
        </p:txBody>
      </p:sp>
      <p:sp>
        <p:nvSpPr>
          <p:cNvPr id="6" name="Segnaposto numero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7" name="Rettango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 name="Titolo 1"/>
          <p:cNvSpPr>
            <a:spLocks noGrp="1"/>
          </p:cNvSpPr>
          <p:nvPr>
            <p:ph type="title"/>
          </p:nvPr>
        </p:nvSpPr>
        <p:spPr>
          <a:xfrm>
            <a:off x="581192" y="702156"/>
            <a:ext cx="11029616" cy="1013800"/>
          </a:xfrm>
        </p:spPr>
        <p:txBody>
          <a:bodyPr rtlCol="0"/>
          <a:lstStyle/>
          <a:p>
            <a:pPr rtl="0"/>
            <a:r>
              <a:rPr lang="it-IT" noProof="0"/>
              <a:t>Fare clic per modificare lo stile del titolo dello schema</a:t>
            </a:r>
          </a:p>
        </p:txBody>
      </p:sp>
      <p:sp>
        <p:nvSpPr>
          <p:cNvPr id="3" name="Segnaposto contenuto 2"/>
          <p:cNvSpPr>
            <a:spLocks noGrp="1"/>
          </p:cNvSpPr>
          <p:nvPr>
            <p:ph idx="1"/>
          </p:nvPr>
        </p:nvSpPr>
        <p:spPr>
          <a:xfrm>
            <a:off x="581192" y="2180496"/>
            <a:ext cx="11029615" cy="3678303"/>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7F3FB14C-AC96-42E5-BE0B-73EFAA1A7EA7}" type="datetime1">
              <a:rPr lang="it-IT" noProof="0" smtClean="0"/>
              <a:t>16/12/2025</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ttango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it-IT" noProof="0"/>
              <a:t>Fare clic per modificare lo stile del titolo dello schema</a:t>
            </a:r>
          </a:p>
        </p:txBody>
      </p:sp>
      <p:sp>
        <p:nvSpPr>
          <p:cNvPr id="3" name="Segnaposto testo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lvl1pPr>
              <a:defRPr>
                <a:solidFill>
                  <a:schemeClr val="accent1">
                    <a:lumMod val="75000"/>
                    <a:lumOff val="25000"/>
                  </a:schemeClr>
                </a:solidFill>
              </a:defRPr>
            </a:lvl1pPr>
          </a:lstStyle>
          <a:p>
            <a:pPr rtl="0"/>
            <a:fld id="{76327E91-20FF-43F1-A337-75953C73E7D7}" type="datetime1">
              <a:rPr lang="it-IT" noProof="0" smtClean="0"/>
              <a:t>16/12/2025</a:t>
            </a:fld>
            <a:endParaRPr lang="it-IT" noProof="0"/>
          </a:p>
        </p:txBody>
      </p:sp>
      <p:sp>
        <p:nvSpPr>
          <p:cNvPr id="5" name="Segnaposto piè di pa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it-IT" noProof="0"/>
          </a:p>
        </p:txBody>
      </p:sp>
      <p:sp>
        <p:nvSpPr>
          <p:cNvPr id="6" name="Segnaposto numero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Rettango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contenuto 2"/>
          <p:cNvSpPr>
            <a:spLocks noGrp="1"/>
          </p:cNvSpPr>
          <p:nvPr>
            <p:ph sz="half" idx="1"/>
          </p:nvPr>
        </p:nvSpPr>
        <p:spPr>
          <a:xfrm>
            <a:off x="581193" y="2228003"/>
            <a:ext cx="5422390" cy="3633047"/>
          </a:xfrm>
        </p:spPr>
        <p:txBody>
          <a:bodyPr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p:nvPr>
        </p:nvSpPr>
        <p:spPr>
          <a:xfrm>
            <a:off x="6188417" y="2228003"/>
            <a:ext cx="5422392" cy="3633047"/>
          </a:xfrm>
        </p:spPr>
        <p:txBody>
          <a:bodyPr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p:cNvSpPr>
            <a:spLocks noGrp="1"/>
          </p:cNvSpPr>
          <p:nvPr>
            <p:ph type="dt" sz="half" idx="10"/>
          </p:nvPr>
        </p:nvSpPr>
        <p:spPr/>
        <p:txBody>
          <a:bodyPr rtlCol="0"/>
          <a:lstStyle/>
          <a:p>
            <a:pPr rtl="0"/>
            <a:fld id="{9EDCB701-B7F2-4988-9CFB-241C1D412354}" type="datetime1">
              <a:rPr lang="it-IT" noProof="0" smtClean="0"/>
              <a:t>16/12/2025</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1" name="Rettango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Titolo 1"/>
          <p:cNvSpPr>
            <a:spLocks noGrp="1"/>
          </p:cNvSpPr>
          <p:nvPr>
            <p:ph type="title"/>
          </p:nvPr>
        </p:nvSpPr>
        <p:spPr>
          <a:xfrm>
            <a:off x="581193" y="729658"/>
            <a:ext cx="11029616" cy="988332"/>
          </a:xfrm>
        </p:spPr>
        <p:txBody>
          <a:bodyPr rtlCol="0"/>
          <a:lstStyle/>
          <a:p>
            <a:pPr rtl="0"/>
            <a:r>
              <a:rPr lang="it-IT" noProof="0"/>
              <a:t>Fare clic per modificare lo stile del titolo dello schema</a:t>
            </a:r>
          </a:p>
        </p:txBody>
      </p:sp>
      <p:sp>
        <p:nvSpPr>
          <p:cNvPr id="3" name="Segnaposto testo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581194" y="2926052"/>
            <a:ext cx="5393100" cy="2934999"/>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6217709" y="2926052"/>
            <a:ext cx="5393100" cy="2934999"/>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p:cNvSpPr>
            <a:spLocks noGrp="1"/>
          </p:cNvSpPr>
          <p:nvPr>
            <p:ph type="dt" sz="half" idx="10"/>
          </p:nvPr>
        </p:nvSpPr>
        <p:spPr/>
        <p:txBody>
          <a:bodyPr rtlCol="0"/>
          <a:lstStyle/>
          <a:p>
            <a:pPr rtl="0"/>
            <a:fld id="{4B9B0459-76CC-4B94-A6C6-908B17D42BC8}" type="datetime1">
              <a:rPr lang="it-IT" noProof="0" smtClean="0"/>
              <a:t>16/12/2025</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 name="Segnaposto data 2"/>
          <p:cNvSpPr>
            <a:spLocks noGrp="1"/>
          </p:cNvSpPr>
          <p:nvPr>
            <p:ph type="dt" sz="half" idx="10"/>
          </p:nvPr>
        </p:nvSpPr>
        <p:spPr/>
        <p:txBody>
          <a:bodyPr rtlCol="0"/>
          <a:lstStyle/>
          <a:p>
            <a:pPr rtl="0"/>
            <a:fld id="{62D572E4-8572-44CF-B6FA-B15ECB2B0691}" type="datetime1">
              <a:rPr lang="it-IT" noProof="0" smtClean="0"/>
              <a:t>16/12/2025</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
        <p:nvSpPr>
          <p:cNvPr id="7" name="Rettango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olo 1"/>
          <p:cNvSpPr>
            <a:spLocks noGrp="1"/>
          </p:cNvSpPr>
          <p:nvPr>
            <p:ph type="title"/>
          </p:nvPr>
        </p:nvSpPr>
        <p:spPr>
          <a:xfrm>
            <a:off x="575894" y="729658"/>
            <a:ext cx="11029616" cy="988332"/>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5F266B29-8DDF-40ED-AC5D-ED73AC5A6521}" type="datetime1">
              <a:rPr lang="it-IT" noProof="0" smtClean="0"/>
              <a:t>16/12/2025</a:t>
            </a:fld>
            <a:endParaRPr lang="it-IT" noProof="0"/>
          </a:p>
        </p:txBody>
      </p:sp>
      <p:sp>
        <p:nvSpPr>
          <p:cNvPr id="3" name="Segnaposto piè di pagina 2"/>
          <p:cNvSpPr>
            <a:spLocks noGrp="1"/>
          </p:cNvSpPr>
          <p:nvPr>
            <p:ph type="ftr" sz="quarter" idx="11"/>
          </p:nvPr>
        </p:nvSpPr>
        <p:spPr/>
        <p:txBody>
          <a:bodyPr rtlCol="0"/>
          <a:lstStyle/>
          <a:p>
            <a:pPr rtl="0"/>
            <a:endParaRPr lang="it-IT" noProof="0"/>
          </a:p>
        </p:txBody>
      </p:sp>
      <p:sp>
        <p:nvSpPr>
          <p:cNvPr id="4" name="Segnaposto numero diapositiva 3"/>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ttango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 name="Tito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it-IT" noProof="0"/>
              <a:t>Fare clic per modificare lo stile del titolo dello schema</a:t>
            </a:r>
          </a:p>
        </p:txBody>
      </p:sp>
      <p:sp>
        <p:nvSpPr>
          <p:cNvPr id="3" name="Segnaposto contenuto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lvl1pPr>
              <a:defRPr>
                <a:solidFill>
                  <a:schemeClr val="accent1">
                    <a:lumMod val="75000"/>
                    <a:lumOff val="25000"/>
                  </a:schemeClr>
                </a:solidFill>
              </a:defRPr>
            </a:lvl1pPr>
          </a:lstStyle>
          <a:p>
            <a:pPr rtl="0"/>
            <a:fld id="{4CFC7787-2DFD-4221-B49C-354C37128239}" type="datetime1">
              <a:rPr lang="it-IT" noProof="0" smtClean="0"/>
              <a:t>16/12/2025</a:t>
            </a:fld>
            <a:endParaRPr lang="it-IT" noProof="0"/>
          </a:p>
        </p:txBody>
      </p:sp>
      <p:sp>
        <p:nvSpPr>
          <p:cNvPr id="6" name="Segnaposto piè di pa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it-IT" noProof="0"/>
          </a:p>
        </p:txBody>
      </p:sp>
      <p:sp>
        <p:nvSpPr>
          <p:cNvPr id="7" name="Segnaposto numero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4" name="Segnaposto testo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D3F07A8F-C5D3-4128-B052-E864993A59CE}" type="datetime1">
              <a:rPr lang="it-IT" noProof="0" smtClean="0"/>
              <a:t>16/12/2025</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1000">
              <a:schemeClr val="accent1">
                <a:lumMod val="5000"/>
                <a:lumOff val="95000"/>
              </a:schemeClr>
            </a:gs>
            <a:gs pos="69000">
              <a:srgbClr val="A5BCE7"/>
            </a:gs>
            <a:gs pos="96000">
              <a:schemeClr val="accent1">
                <a:lumMod val="45000"/>
                <a:lumOff val="55000"/>
              </a:schemeClr>
            </a:gs>
            <a:gs pos="21000">
              <a:schemeClr val="bg2"/>
            </a:gs>
            <a:gs pos="84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it-IT" noProof="0"/>
              <a:t>Fare clic per modificare lo stile del titolo</a:t>
            </a:r>
          </a:p>
        </p:txBody>
      </p:sp>
      <p:sp>
        <p:nvSpPr>
          <p:cNvPr id="3" name="Segnaposto tes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A36BACEF-F5E2-445B-BCCF-A68C06C41D7B}" type="datetime1">
              <a:rPr lang="it-IT" noProof="0" smtClean="0"/>
              <a:t>16/12/2025</a:t>
            </a:fld>
            <a:endParaRPr lang="it-IT" noProof="0" dirty="0"/>
          </a:p>
        </p:txBody>
      </p:sp>
      <p:sp>
        <p:nvSpPr>
          <p:cNvPr id="5" name="Segnaposto piè di pa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it-IT" noProof="0"/>
          </a:p>
        </p:txBody>
      </p:sp>
      <p:sp>
        <p:nvSpPr>
          <p:cNvPr id="6" name="Segnaposto numero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it-IT" noProof="0" smtClean="0"/>
              <a:pPr rtl="0"/>
              <a:t>‹N›</a:t>
            </a:fld>
            <a:endParaRPr lang="it-IT" noProof="0"/>
          </a:p>
        </p:txBody>
      </p:sp>
      <p:sp>
        <p:nvSpPr>
          <p:cNvPr id="9" name="Rettango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0" name="Rettango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1" name="Rettango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the-data-experience/building-a-data-pipeline-from-scratch-32b712cfb1db"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https://www.excellentstreetimages.com/dublin-street-photography/public-transport-dublin/bicycle-is-best/DublinBik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astroblogs.nl/2012/10/27/orkaan-sandy-frankenstorm-genaamd-nadert-de-amerikaanse-kust/" TargetMode="External"/><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hyperlink" Target="https://creativecommons.org/licenses/by-nc-sa/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Connessioni digitali">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it-IT" sz="6000" dirty="0">
                <a:solidFill>
                  <a:schemeClr val="bg1"/>
                </a:solidFill>
              </a:rPr>
              <a:t>Analisi BIKE RENT</a:t>
            </a:r>
          </a:p>
        </p:txBody>
      </p:sp>
      <p:sp>
        <p:nvSpPr>
          <p:cNvPr id="3" name="Sottotitolo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it-IT" dirty="0">
                <a:solidFill>
                  <a:srgbClr val="7CEBFF"/>
                </a:solidFill>
              </a:rPr>
              <a:t>Progetto Business intelligence</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it-IT" dirty="0"/>
              <a:t>Esplorazione delle variabili endogene ed esogene</a:t>
            </a:r>
          </a:p>
        </p:txBody>
      </p:sp>
      <p:pic>
        <p:nvPicPr>
          <p:cNvPr id="11" name="Segnaposto contenuto 4" descr="Grafici">
            <a:extLst>
              <a:ext uri="{FF2B5EF4-FFF2-40B4-BE49-F238E27FC236}">
                <a16:creationId xmlns:a16="http://schemas.microsoft.com/office/drawing/2014/main" id="{47D9BE16-119C-43B2-9AE6-18C4A150C0EF}"/>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tretch/>
        </p:blipFill>
        <p:spPr>
          <a:xfrm>
            <a:off x="553263" y="2502738"/>
            <a:ext cx="5422900" cy="3625353"/>
          </a:xfrm>
        </p:spPr>
      </p:pic>
      <p:pic>
        <p:nvPicPr>
          <p:cNvPr id="18" name="Segnaposto contenuto 17" descr="Segnaposto grafico">
            <a:extLst>
              <a:ext uri="{FF2B5EF4-FFF2-40B4-BE49-F238E27FC236}">
                <a16:creationId xmlns:a16="http://schemas.microsoft.com/office/drawing/2014/main" id="{BFEA8EC1-23A4-4843-A9C3-AE771D73392A}"/>
              </a:ext>
            </a:extLst>
          </p:cNvPr>
          <p:cNvPicPr>
            <a:picLocks noGrp="1" noChangeAspect="1"/>
          </p:cNvPicPr>
          <p:nvPr>
            <p:ph sz="half" idx="2"/>
          </p:nvPr>
        </p:nvPicPr>
        <p:blipFill>
          <a:blip r:embed="rId4"/>
          <a:stretch/>
        </p:blipFill>
        <p:spPr>
          <a:xfrm>
            <a:off x="6215838" y="3183966"/>
            <a:ext cx="5394514" cy="2944125"/>
          </a:xfrm>
          <a:prstGeom prst="rect">
            <a:avLst/>
          </a:prstGeom>
        </p:spPr>
      </p:pic>
      <p:sp>
        <p:nvSpPr>
          <p:cNvPr id="3" name="CasellaDiTesto 2">
            <a:extLst>
              <a:ext uri="{FF2B5EF4-FFF2-40B4-BE49-F238E27FC236}">
                <a16:creationId xmlns:a16="http://schemas.microsoft.com/office/drawing/2014/main" id="{6B36721C-A5BD-192C-38D8-522F8A218765}"/>
              </a:ext>
            </a:extLst>
          </p:cNvPr>
          <p:cNvSpPr txBox="1"/>
          <p:nvPr/>
        </p:nvSpPr>
        <p:spPr>
          <a:xfrm>
            <a:off x="6942623" y="2181437"/>
            <a:ext cx="3940945" cy="923330"/>
          </a:xfrm>
          <a:prstGeom prst="rect">
            <a:avLst/>
          </a:prstGeom>
          <a:noFill/>
        </p:spPr>
        <p:txBody>
          <a:bodyPr wrap="square" rtlCol="0">
            <a:spAutoFit/>
          </a:bodyPr>
          <a:lstStyle/>
          <a:p>
            <a:r>
              <a:rPr lang="en-US" dirty="0"/>
              <a:t>I Boxplot </a:t>
            </a:r>
            <a:r>
              <a:rPr lang="en-US" dirty="0" err="1"/>
              <a:t>sono</a:t>
            </a:r>
            <a:r>
              <a:rPr lang="en-US" dirty="0"/>
              <a:t> </a:t>
            </a:r>
            <a:r>
              <a:rPr lang="en-US" dirty="0" err="1"/>
              <a:t>ottimi</a:t>
            </a:r>
            <a:r>
              <a:rPr lang="en-US" dirty="0"/>
              <a:t> </a:t>
            </a:r>
            <a:r>
              <a:rPr lang="en-US" dirty="0" err="1"/>
              <a:t>strumenti</a:t>
            </a:r>
            <a:r>
              <a:rPr lang="en-US" dirty="0"/>
              <a:t> per </a:t>
            </a:r>
            <a:r>
              <a:rPr lang="en-US" dirty="0" err="1"/>
              <a:t>capire</a:t>
            </a:r>
            <a:r>
              <a:rPr lang="en-US" dirty="0"/>
              <a:t> come </a:t>
            </a:r>
            <a:r>
              <a:rPr lang="en-US" dirty="0" err="1"/>
              <a:t>variano</a:t>
            </a:r>
            <a:r>
              <a:rPr lang="en-US" dirty="0"/>
              <a:t> </a:t>
            </a:r>
            <a:r>
              <a:rPr lang="en-US" dirty="0" err="1"/>
              <a:t>i</a:t>
            </a:r>
            <a:r>
              <a:rPr lang="en-US" dirty="0"/>
              <a:t> target in base alla </a:t>
            </a:r>
            <a:r>
              <a:rPr lang="en-US" dirty="0" err="1"/>
              <a:t>colonna</a:t>
            </a:r>
            <a:r>
              <a:rPr lang="en-US" dirty="0"/>
              <a:t> </a:t>
            </a:r>
            <a:r>
              <a:rPr lang="en-US" dirty="0" err="1"/>
              <a:t>specificata</a:t>
            </a:r>
            <a:endParaRPr lang="it-IT" dirty="0"/>
          </a:p>
        </p:txBody>
      </p:sp>
    </p:spTree>
    <p:extLst>
      <p:ext uri="{BB962C8B-B14F-4D97-AF65-F5344CB8AC3E}">
        <p14:creationId xmlns:p14="http://schemas.microsoft.com/office/powerpoint/2010/main" val="49760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6BD406D-7FA9-8D09-B444-C1D0290F959A}"/>
              </a:ext>
            </a:extLst>
          </p:cNvPr>
          <p:cNvSpPr>
            <a:spLocks noGrp="1"/>
          </p:cNvSpPr>
          <p:nvPr>
            <p:ph type="title"/>
          </p:nvPr>
        </p:nvSpPr>
        <p:spPr/>
        <p:txBody>
          <a:bodyPr/>
          <a:lstStyle/>
          <a:p>
            <a:r>
              <a:rPr lang="en-US" dirty="0" err="1"/>
              <a:t>Relazioni</a:t>
            </a:r>
            <a:r>
              <a:rPr lang="en-US" dirty="0"/>
              <a:t> </a:t>
            </a:r>
            <a:r>
              <a:rPr lang="en-US" dirty="0" err="1"/>
              <a:t>Interessanti</a:t>
            </a:r>
            <a:r>
              <a:rPr lang="en-US" dirty="0"/>
              <a:t> Tra target e intervalli </a:t>
            </a:r>
            <a:r>
              <a:rPr lang="en-US" dirty="0" err="1"/>
              <a:t>temporali</a:t>
            </a:r>
            <a:endParaRPr lang="en-US" dirty="0"/>
          </a:p>
        </p:txBody>
      </p:sp>
      <p:sp>
        <p:nvSpPr>
          <p:cNvPr id="20" name="Segnaposto testo 19">
            <a:extLst>
              <a:ext uri="{FF2B5EF4-FFF2-40B4-BE49-F238E27FC236}">
                <a16:creationId xmlns:a16="http://schemas.microsoft.com/office/drawing/2014/main" id="{5AF22C34-7FAF-F7BB-34D9-F1530C8DDC03}"/>
              </a:ext>
            </a:extLst>
          </p:cNvPr>
          <p:cNvSpPr>
            <a:spLocks noGrp="1"/>
          </p:cNvSpPr>
          <p:nvPr>
            <p:ph type="body" idx="1"/>
          </p:nvPr>
        </p:nvSpPr>
        <p:spPr/>
        <p:txBody>
          <a:bodyPr/>
          <a:lstStyle/>
          <a:p>
            <a:r>
              <a:rPr lang="en-US" dirty="0"/>
              <a:t>Forte </a:t>
            </a:r>
            <a:r>
              <a:rPr lang="en-US" dirty="0" err="1"/>
              <a:t>predominanza</a:t>
            </a:r>
            <a:r>
              <a:rPr lang="en-US" dirty="0"/>
              <a:t> </a:t>
            </a:r>
            <a:r>
              <a:rPr lang="en-US" dirty="0" err="1"/>
              <a:t>nelle</a:t>
            </a:r>
            <a:r>
              <a:rPr lang="en-US" dirty="0"/>
              <a:t> ore di </a:t>
            </a:r>
            <a:r>
              <a:rPr lang="en-US" dirty="0" err="1"/>
              <a:t>inizio</a:t>
            </a:r>
            <a:r>
              <a:rPr lang="en-US" dirty="0"/>
              <a:t> e fine </a:t>
            </a:r>
            <a:r>
              <a:rPr lang="en-US" dirty="0" err="1"/>
              <a:t>lavoro</a:t>
            </a:r>
            <a:r>
              <a:rPr lang="en-US" dirty="0"/>
              <a:t> </a:t>
            </a:r>
            <a:endParaRPr lang="it-IT" dirty="0"/>
          </a:p>
        </p:txBody>
      </p:sp>
      <p:pic>
        <p:nvPicPr>
          <p:cNvPr id="8" name="Segnaposto contenuto 7" descr="Immagine che contiene diagramma, Diagramma, linea, testo&#10;&#10;Il contenuto generato dall'IA potrebbe non essere corretto.">
            <a:extLst>
              <a:ext uri="{FF2B5EF4-FFF2-40B4-BE49-F238E27FC236}">
                <a16:creationId xmlns:a16="http://schemas.microsoft.com/office/drawing/2014/main" id="{4CF0BD64-0597-FBC5-BCA4-55845F753B29}"/>
              </a:ext>
            </a:extLst>
          </p:cNvPr>
          <p:cNvPicPr>
            <a:picLocks noGrp="1" noChangeAspect="1"/>
          </p:cNvPicPr>
          <p:nvPr>
            <p:ph sz="half" idx="2"/>
          </p:nvPr>
        </p:nvPicPr>
        <p:blipFill>
          <a:blip r:embed="rId2"/>
          <a:stretch>
            <a:fillRect/>
          </a:stretch>
        </p:blipFill>
        <p:spPr>
          <a:xfrm>
            <a:off x="581025" y="3016486"/>
            <a:ext cx="5392738" cy="2753840"/>
          </a:xfrm>
        </p:spPr>
      </p:pic>
      <p:pic>
        <p:nvPicPr>
          <p:cNvPr id="6" name="Segnaposto contenuto 5" descr="Immagine che contiene diagramma, testo, Diagramma&#10;&#10;Il contenuto generato dall'IA potrebbe non essere corretto.">
            <a:extLst>
              <a:ext uri="{FF2B5EF4-FFF2-40B4-BE49-F238E27FC236}">
                <a16:creationId xmlns:a16="http://schemas.microsoft.com/office/drawing/2014/main" id="{2361EF2F-5C21-DE8F-F4C5-C1865952F942}"/>
              </a:ext>
            </a:extLst>
          </p:cNvPr>
          <p:cNvPicPr>
            <a:picLocks noGrp="1" noChangeAspect="1"/>
          </p:cNvPicPr>
          <p:nvPr>
            <p:ph sz="quarter" idx="4"/>
          </p:nvPr>
        </p:nvPicPr>
        <p:blipFill>
          <a:blip r:embed="rId3"/>
          <a:stretch>
            <a:fillRect/>
          </a:stretch>
        </p:blipFill>
        <p:spPr>
          <a:xfrm>
            <a:off x="6218238" y="3000204"/>
            <a:ext cx="5392737" cy="2786405"/>
          </a:xfrm>
        </p:spPr>
      </p:pic>
      <p:sp>
        <p:nvSpPr>
          <p:cNvPr id="23" name="Segnaposto testo 19">
            <a:extLst>
              <a:ext uri="{FF2B5EF4-FFF2-40B4-BE49-F238E27FC236}">
                <a16:creationId xmlns:a16="http://schemas.microsoft.com/office/drawing/2014/main" id="{5D0EA9CF-B955-7C9D-0440-EBA9A690F908}"/>
              </a:ext>
            </a:extLst>
          </p:cNvPr>
          <p:cNvSpPr txBox="1">
            <a:spLocks/>
          </p:cNvSpPr>
          <p:nvPr/>
        </p:nvSpPr>
        <p:spPr>
          <a:xfrm>
            <a:off x="6523734" y="2464199"/>
            <a:ext cx="5087075" cy="536005"/>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dirty="0"/>
              <a:t>I </a:t>
            </a:r>
            <a:r>
              <a:rPr lang="en-US" dirty="0" err="1"/>
              <a:t>mesi</a:t>
            </a:r>
            <a:r>
              <a:rPr lang="en-US" dirty="0"/>
              <a:t> </a:t>
            </a:r>
            <a:r>
              <a:rPr lang="en-US" dirty="0" err="1"/>
              <a:t>estivi</a:t>
            </a:r>
            <a:r>
              <a:rPr lang="en-US" dirty="0"/>
              <a:t> </a:t>
            </a:r>
            <a:r>
              <a:rPr lang="en-US" dirty="0" err="1"/>
              <a:t>hanno</a:t>
            </a:r>
            <a:r>
              <a:rPr lang="en-US" dirty="0"/>
              <a:t> piu </a:t>
            </a:r>
            <a:r>
              <a:rPr lang="en-US" dirty="0" err="1"/>
              <a:t>successo</a:t>
            </a:r>
            <a:r>
              <a:rPr lang="en-US" dirty="0"/>
              <a:t> </a:t>
            </a:r>
            <a:r>
              <a:rPr lang="en-US" dirty="0" err="1"/>
              <a:t>nella</a:t>
            </a:r>
            <a:r>
              <a:rPr lang="en-US" dirty="0"/>
              <a:t> </a:t>
            </a:r>
            <a:r>
              <a:rPr lang="en-US" dirty="0" err="1"/>
              <a:t>vendita</a:t>
            </a:r>
            <a:r>
              <a:rPr lang="en-US" dirty="0"/>
              <a:t>, </a:t>
            </a:r>
            <a:r>
              <a:rPr lang="en-US" dirty="0" err="1"/>
              <a:t>probabilmente</a:t>
            </a:r>
            <a:r>
              <a:rPr lang="en-US" dirty="0"/>
              <a:t> a causa della temperature </a:t>
            </a:r>
            <a:r>
              <a:rPr lang="en-US" dirty="0" err="1"/>
              <a:t>più</a:t>
            </a:r>
            <a:r>
              <a:rPr lang="en-US" dirty="0"/>
              <a:t> elevate.</a:t>
            </a:r>
            <a:endParaRPr lang="it-IT" dirty="0"/>
          </a:p>
        </p:txBody>
      </p:sp>
    </p:spTree>
    <p:extLst>
      <p:ext uri="{BB962C8B-B14F-4D97-AF65-F5344CB8AC3E}">
        <p14:creationId xmlns:p14="http://schemas.microsoft.com/office/powerpoint/2010/main" val="2900153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BFF87799-B437-87FC-F94F-CDB022C1D13F}"/>
              </a:ext>
            </a:extLst>
          </p:cNvPr>
          <p:cNvSpPr>
            <a:spLocks noGrp="1"/>
          </p:cNvSpPr>
          <p:nvPr>
            <p:ph type="title"/>
          </p:nvPr>
        </p:nvSpPr>
        <p:spPr>
          <a:xfrm>
            <a:off x="581193" y="4693389"/>
            <a:ext cx="11029616" cy="566738"/>
          </a:xfrm>
        </p:spPr>
        <p:txBody>
          <a:bodyPr anchor="b">
            <a:normAutofit/>
          </a:bodyPr>
          <a:lstStyle/>
          <a:p>
            <a:r>
              <a:rPr lang="it-IT" dirty="0"/>
              <a:t>Considerazioni sui giorni lavorativi e non </a:t>
            </a:r>
          </a:p>
        </p:txBody>
      </p:sp>
      <p:pic>
        <p:nvPicPr>
          <p:cNvPr id="10" name="Segnaposto contenuto 9" descr="Immagine che contiene Diagramma, diagramma, linea&#10;&#10;Il contenuto generato dall'IA potrebbe non essere corretto.">
            <a:extLst>
              <a:ext uri="{FF2B5EF4-FFF2-40B4-BE49-F238E27FC236}">
                <a16:creationId xmlns:a16="http://schemas.microsoft.com/office/drawing/2014/main" id="{DB624869-BA73-3C63-FE22-723EAF3C69C8}"/>
              </a:ext>
            </a:extLst>
          </p:cNvPr>
          <p:cNvPicPr>
            <a:picLocks noGrp="1" noChangeAspect="1"/>
          </p:cNvPicPr>
          <p:nvPr>
            <p:ph type="pic" idx="1"/>
          </p:nvPr>
        </p:nvPicPr>
        <p:blipFill>
          <a:blip r:embed="rId2"/>
          <a:srcRect l="15773" r="7257" b="1"/>
          <a:stretch>
            <a:fillRect/>
          </a:stretch>
        </p:blipFill>
        <p:spPr>
          <a:xfrm>
            <a:off x="447817" y="599725"/>
            <a:ext cx="11290859" cy="3557252"/>
          </a:xfrm>
          <a:noFill/>
        </p:spPr>
      </p:pic>
      <p:sp>
        <p:nvSpPr>
          <p:cNvPr id="15" name="Text Placeholder 3">
            <a:extLst>
              <a:ext uri="{FF2B5EF4-FFF2-40B4-BE49-F238E27FC236}">
                <a16:creationId xmlns:a16="http://schemas.microsoft.com/office/drawing/2014/main" id="{F345F40F-A586-DEDD-FBA4-E4EFA49E0656}"/>
              </a:ext>
            </a:extLst>
          </p:cNvPr>
          <p:cNvSpPr>
            <a:spLocks noGrp="1"/>
          </p:cNvSpPr>
          <p:nvPr>
            <p:ph type="body" sz="half" idx="2"/>
          </p:nvPr>
        </p:nvSpPr>
        <p:spPr>
          <a:xfrm>
            <a:off x="581192" y="5260127"/>
            <a:ext cx="11029617" cy="598671"/>
          </a:xfrm>
        </p:spPr>
        <p:txBody>
          <a:bodyPr/>
          <a:lstStyle/>
          <a:p>
            <a:r>
              <a:rPr lang="en-US" dirty="0"/>
              <a:t>Da </a:t>
            </a:r>
            <a:r>
              <a:rPr lang="en-US" dirty="0" err="1"/>
              <a:t>questa</a:t>
            </a:r>
            <a:r>
              <a:rPr lang="en-US" dirty="0"/>
              <a:t> </a:t>
            </a:r>
            <a:r>
              <a:rPr lang="en-US" dirty="0" err="1"/>
              <a:t>analisi</a:t>
            </a:r>
            <a:r>
              <a:rPr lang="en-US" dirty="0"/>
              <a:t> è </a:t>
            </a:r>
            <a:r>
              <a:rPr lang="en-US" dirty="0" err="1"/>
              <a:t>possibile</a:t>
            </a:r>
            <a:r>
              <a:rPr lang="en-US" dirty="0"/>
              <a:t> </a:t>
            </a:r>
            <a:r>
              <a:rPr lang="en-US" dirty="0" err="1"/>
              <a:t>notare</a:t>
            </a:r>
            <a:r>
              <a:rPr lang="en-US" dirty="0"/>
              <a:t> </a:t>
            </a:r>
            <a:r>
              <a:rPr lang="en-US" dirty="0" err="1"/>
              <a:t>che</a:t>
            </a:r>
            <a:r>
              <a:rPr lang="en-US" dirty="0"/>
              <a:t> in </a:t>
            </a:r>
            <a:r>
              <a:rPr lang="en-US" dirty="0" err="1"/>
              <a:t>realtà</a:t>
            </a:r>
            <a:r>
              <a:rPr lang="en-US" dirty="0"/>
              <a:t> </a:t>
            </a:r>
            <a:r>
              <a:rPr lang="en-US" dirty="0" err="1"/>
              <a:t>gli</a:t>
            </a:r>
            <a:r>
              <a:rPr lang="en-US" dirty="0"/>
              <a:t> </a:t>
            </a:r>
            <a:r>
              <a:rPr lang="en-US" dirty="0" err="1"/>
              <a:t>orari</a:t>
            </a:r>
            <a:r>
              <a:rPr lang="en-US" dirty="0"/>
              <a:t> di </a:t>
            </a:r>
            <a:r>
              <a:rPr lang="en-US" dirty="0" err="1"/>
              <a:t>punta</a:t>
            </a:r>
            <a:r>
              <a:rPr lang="en-US" dirty="0"/>
              <a:t> </a:t>
            </a:r>
            <a:r>
              <a:rPr lang="en-US" dirty="0" err="1"/>
              <a:t>sono</a:t>
            </a:r>
            <a:r>
              <a:rPr lang="en-US" dirty="0"/>
              <a:t> solo </a:t>
            </a:r>
            <a:r>
              <a:rPr lang="en-US" dirty="0" err="1"/>
              <a:t>attivi</a:t>
            </a:r>
            <a:r>
              <a:rPr lang="en-US" dirty="0"/>
              <a:t> </a:t>
            </a:r>
            <a:r>
              <a:rPr lang="en-US" dirty="0" err="1"/>
              <a:t>nelle</a:t>
            </a:r>
            <a:r>
              <a:rPr lang="en-US" dirty="0"/>
              <a:t> </a:t>
            </a:r>
            <a:r>
              <a:rPr lang="en-US" dirty="0" err="1"/>
              <a:t>giornate</a:t>
            </a:r>
            <a:r>
              <a:rPr lang="en-US" dirty="0"/>
              <a:t> </a:t>
            </a:r>
            <a:r>
              <a:rPr lang="en-US" dirty="0" err="1"/>
              <a:t>lavorative</a:t>
            </a:r>
            <a:r>
              <a:rPr lang="en-US" dirty="0"/>
              <a:t>, </a:t>
            </a:r>
            <a:r>
              <a:rPr lang="en-US" dirty="0" err="1"/>
              <a:t>mentre</a:t>
            </a:r>
            <a:r>
              <a:rPr lang="en-US" dirty="0"/>
              <a:t> </a:t>
            </a:r>
            <a:r>
              <a:rPr lang="en-US" dirty="0" err="1"/>
              <a:t>nei</a:t>
            </a:r>
            <a:r>
              <a:rPr lang="en-US" dirty="0"/>
              <a:t> </a:t>
            </a:r>
            <a:r>
              <a:rPr lang="en-US" dirty="0" err="1"/>
              <a:t>giorni</a:t>
            </a:r>
            <a:r>
              <a:rPr lang="en-US" dirty="0"/>
              <a:t> </a:t>
            </a:r>
            <a:r>
              <a:rPr lang="en-US" dirty="0" err="1"/>
              <a:t>festivi</a:t>
            </a:r>
            <a:r>
              <a:rPr lang="en-US" dirty="0"/>
              <a:t> </a:t>
            </a:r>
            <a:r>
              <a:rPr lang="en-US" dirty="0" err="1"/>
              <a:t>si</a:t>
            </a:r>
            <a:r>
              <a:rPr lang="en-US" dirty="0"/>
              <a:t> </a:t>
            </a:r>
            <a:r>
              <a:rPr lang="en-US" dirty="0" err="1"/>
              <a:t>tende</a:t>
            </a:r>
            <a:r>
              <a:rPr lang="en-US" dirty="0"/>
              <a:t> ad </a:t>
            </a:r>
            <a:r>
              <a:rPr lang="en-US" dirty="0" err="1"/>
              <a:t>affittare</a:t>
            </a:r>
            <a:r>
              <a:rPr lang="en-US" dirty="0"/>
              <a:t> le </a:t>
            </a:r>
            <a:r>
              <a:rPr lang="en-US" dirty="0" err="1"/>
              <a:t>biciclette</a:t>
            </a:r>
            <a:r>
              <a:rPr lang="en-US" dirty="0"/>
              <a:t> </a:t>
            </a:r>
            <a:r>
              <a:rPr lang="en-US" dirty="0" err="1"/>
              <a:t>nel</a:t>
            </a:r>
            <a:r>
              <a:rPr lang="en-US" dirty="0"/>
              <a:t> </a:t>
            </a:r>
            <a:r>
              <a:rPr lang="en-US" dirty="0" err="1"/>
              <a:t>nel</a:t>
            </a:r>
            <a:r>
              <a:rPr lang="en-US" dirty="0"/>
              <a:t> primo </a:t>
            </a:r>
            <a:r>
              <a:rPr lang="en-US" dirty="0" err="1"/>
              <a:t>pomeriggio</a:t>
            </a:r>
            <a:r>
              <a:rPr lang="en-US" dirty="0"/>
              <a:t>. </a:t>
            </a:r>
          </a:p>
        </p:txBody>
      </p:sp>
    </p:spTree>
    <p:extLst>
      <p:ext uri="{BB962C8B-B14F-4D97-AF65-F5344CB8AC3E}">
        <p14:creationId xmlns:p14="http://schemas.microsoft.com/office/powerpoint/2010/main" val="4013765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33DDBD-8734-E1C9-1632-42275059A697}"/>
              </a:ext>
            </a:extLst>
          </p:cNvPr>
          <p:cNvSpPr>
            <a:spLocks noGrp="1"/>
          </p:cNvSpPr>
          <p:nvPr>
            <p:ph type="title"/>
          </p:nvPr>
        </p:nvSpPr>
        <p:spPr/>
        <p:txBody>
          <a:bodyPr/>
          <a:lstStyle/>
          <a:p>
            <a:r>
              <a:rPr lang="en-US" dirty="0" err="1"/>
              <a:t>Relazioni</a:t>
            </a:r>
            <a:r>
              <a:rPr lang="en-US" dirty="0"/>
              <a:t> </a:t>
            </a:r>
            <a:r>
              <a:rPr lang="en-US" dirty="0" err="1"/>
              <a:t>Interessanti</a:t>
            </a:r>
            <a:r>
              <a:rPr lang="en-US" dirty="0"/>
              <a:t> Tra target e </a:t>
            </a:r>
            <a:r>
              <a:rPr lang="en-US" dirty="0" err="1"/>
              <a:t>variabili</a:t>
            </a:r>
            <a:r>
              <a:rPr lang="en-US" dirty="0"/>
              <a:t> </a:t>
            </a:r>
            <a:r>
              <a:rPr lang="en-US" dirty="0" err="1"/>
              <a:t>esogene</a:t>
            </a:r>
            <a:endParaRPr lang="it-IT" dirty="0"/>
          </a:p>
        </p:txBody>
      </p:sp>
      <p:pic>
        <p:nvPicPr>
          <p:cNvPr id="8" name="Segnaposto contenuto 7" descr="Immagine che contiene linea, Diagramma, schermata, diagramma&#10;&#10;Il contenuto generato dall'IA potrebbe non essere corretto.">
            <a:extLst>
              <a:ext uri="{FF2B5EF4-FFF2-40B4-BE49-F238E27FC236}">
                <a16:creationId xmlns:a16="http://schemas.microsoft.com/office/drawing/2014/main" id="{04554BD7-55C3-8336-0D65-C2453765E3A6}"/>
              </a:ext>
            </a:extLst>
          </p:cNvPr>
          <p:cNvPicPr>
            <a:picLocks noGrp="1" noChangeAspect="1"/>
          </p:cNvPicPr>
          <p:nvPr>
            <p:ph sz="half" idx="2"/>
          </p:nvPr>
        </p:nvPicPr>
        <p:blipFill>
          <a:blip r:embed="rId2"/>
          <a:stretch>
            <a:fillRect/>
          </a:stretch>
        </p:blipFill>
        <p:spPr>
          <a:xfrm>
            <a:off x="581025" y="3521491"/>
            <a:ext cx="5392738" cy="1743830"/>
          </a:xfrm>
        </p:spPr>
      </p:pic>
      <p:sp>
        <p:nvSpPr>
          <p:cNvPr id="5" name="Segnaposto testo 4">
            <a:extLst>
              <a:ext uri="{FF2B5EF4-FFF2-40B4-BE49-F238E27FC236}">
                <a16:creationId xmlns:a16="http://schemas.microsoft.com/office/drawing/2014/main" id="{27BABFC7-AABF-8159-499F-A3ABBAA2646E}"/>
              </a:ext>
            </a:extLst>
          </p:cNvPr>
          <p:cNvSpPr>
            <a:spLocks noGrp="1"/>
          </p:cNvSpPr>
          <p:nvPr>
            <p:ph type="body" sz="quarter" idx="3"/>
          </p:nvPr>
        </p:nvSpPr>
        <p:spPr>
          <a:xfrm>
            <a:off x="2788763" y="2683116"/>
            <a:ext cx="7150061" cy="657961"/>
          </a:xfrm>
        </p:spPr>
        <p:txBody>
          <a:bodyPr/>
          <a:lstStyle/>
          <a:p>
            <a:r>
              <a:rPr lang="en-US" dirty="0"/>
              <a:t>Come era </a:t>
            </a:r>
            <a:r>
              <a:rPr lang="en-US" dirty="0" err="1"/>
              <a:t>possibile</a:t>
            </a:r>
            <a:r>
              <a:rPr lang="en-US" dirty="0"/>
              <a:t> </a:t>
            </a:r>
            <a:r>
              <a:rPr lang="en-US" dirty="0" err="1"/>
              <a:t>prevedere</a:t>
            </a:r>
            <a:r>
              <a:rPr lang="en-US" dirty="0"/>
              <a:t> la </a:t>
            </a:r>
            <a:r>
              <a:rPr lang="en-US" dirty="0" err="1"/>
              <a:t>gente</a:t>
            </a:r>
            <a:r>
              <a:rPr lang="en-US" dirty="0"/>
              <a:t> </a:t>
            </a:r>
            <a:r>
              <a:rPr lang="en-US" dirty="0" err="1"/>
              <a:t>tende</a:t>
            </a:r>
            <a:r>
              <a:rPr lang="en-US" dirty="0"/>
              <a:t> a </a:t>
            </a:r>
            <a:r>
              <a:rPr lang="en-US" dirty="0" err="1"/>
              <a:t>prendere</a:t>
            </a:r>
            <a:r>
              <a:rPr lang="en-US" dirty="0"/>
              <a:t> la </a:t>
            </a:r>
            <a:r>
              <a:rPr lang="en-US" dirty="0" err="1"/>
              <a:t>bicicletta</a:t>
            </a:r>
            <a:r>
              <a:rPr lang="en-US" dirty="0"/>
              <a:t> </a:t>
            </a:r>
            <a:r>
              <a:rPr lang="en-US" dirty="0" err="1"/>
              <a:t>quando</a:t>
            </a:r>
            <a:r>
              <a:rPr lang="en-US" dirty="0"/>
              <a:t> fa </a:t>
            </a:r>
            <a:r>
              <a:rPr lang="en-US" dirty="0" err="1"/>
              <a:t>più</a:t>
            </a:r>
            <a:r>
              <a:rPr lang="en-US" dirty="0"/>
              <a:t> caldo e </a:t>
            </a:r>
            <a:r>
              <a:rPr lang="en-US" dirty="0" err="1"/>
              <a:t>c’è</a:t>
            </a:r>
            <a:r>
              <a:rPr lang="en-US" dirty="0"/>
              <a:t> </a:t>
            </a:r>
            <a:r>
              <a:rPr lang="en-US" dirty="0" err="1"/>
              <a:t>meno</a:t>
            </a:r>
            <a:r>
              <a:rPr lang="en-US" dirty="0"/>
              <a:t> </a:t>
            </a:r>
            <a:r>
              <a:rPr lang="en-US" dirty="0" err="1"/>
              <a:t>umidità</a:t>
            </a:r>
            <a:endParaRPr lang="it-IT" dirty="0"/>
          </a:p>
          <a:p>
            <a:r>
              <a:rPr lang="it-IT" dirty="0"/>
              <a:t> </a:t>
            </a:r>
          </a:p>
        </p:txBody>
      </p:sp>
      <p:pic>
        <p:nvPicPr>
          <p:cNvPr id="18" name="Segnaposto contenuto 17" descr="Immagine che contiene testo, Diagramma, diagramma, linea&#10;&#10;Il contenuto generato dall'IA potrebbe non essere corretto.">
            <a:extLst>
              <a:ext uri="{FF2B5EF4-FFF2-40B4-BE49-F238E27FC236}">
                <a16:creationId xmlns:a16="http://schemas.microsoft.com/office/drawing/2014/main" id="{7231D962-4A96-9B9A-9CA9-66729C021117}"/>
              </a:ext>
            </a:extLst>
          </p:cNvPr>
          <p:cNvPicPr>
            <a:picLocks noGrp="1" noChangeAspect="1"/>
          </p:cNvPicPr>
          <p:nvPr>
            <p:ph sz="quarter" idx="4"/>
          </p:nvPr>
        </p:nvPicPr>
        <p:blipFill>
          <a:blip r:embed="rId3"/>
          <a:stretch>
            <a:fillRect/>
          </a:stretch>
        </p:blipFill>
        <p:spPr>
          <a:xfrm>
            <a:off x="6218238" y="3533588"/>
            <a:ext cx="5392737" cy="1719637"/>
          </a:xfrm>
        </p:spPr>
      </p:pic>
    </p:spTree>
    <p:extLst>
      <p:ext uri="{BB962C8B-B14F-4D97-AF65-F5344CB8AC3E}">
        <p14:creationId xmlns:p14="http://schemas.microsoft.com/office/powerpoint/2010/main" val="1061152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17" name="Titolo 16">
            <a:extLst>
              <a:ext uri="{FF2B5EF4-FFF2-40B4-BE49-F238E27FC236}">
                <a16:creationId xmlns:a16="http://schemas.microsoft.com/office/drawing/2014/main" id="{EA43058A-88B3-83D6-9D91-40B05DB3B82A}"/>
              </a:ext>
            </a:extLst>
          </p:cNvPr>
          <p:cNvSpPr>
            <a:spLocks noGrp="1"/>
          </p:cNvSpPr>
          <p:nvPr>
            <p:ph type="title"/>
          </p:nvPr>
        </p:nvSpPr>
        <p:spPr/>
        <p:txBody>
          <a:bodyPr/>
          <a:lstStyle/>
          <a:p>
            <a:r>
              <a:rPr lang="it-IT" dirty="0"/>
              <a:t>Scelta delle features</a:t>
            </a:r>
          </a:p>
        </p:txBody>
      </p:sp>
      <p:sp>
        <p:nvSpPr>
          <p:cNvPr id="19" name="Segnaposto contenuto 18">
            <a:extLst>
              <a:ext uri="{FF2B5EF4-FFF2-40B4-BE49-F238E27FC236}">
                <a16:creationId xmlns:a16="http://schemas.microsoft.com/office/drawing/2014/main" id="{498573A5-C451-2982-EC2E-50C3D1C644BD}"/>
              </a:ext>
            </a:extLst>
          </p:cNvPr>
          <p:cNvSpPr>
            <a:spLocks noGrp="1"/>
          </p:cNvSpPr>
          <p:nvPr>
            <p:ph idx="1"/>
          </p:nvPr>
        </p:nvSpPr>
        <p:spPr>
          <a:xfrm>
            <a:off x="324883" y="2046376"/>
            <a:ext cx="11867117" cy="4109468"/>
          </a:xfrm>
        </p:spPr>
        <p:txBody>
          <a:bodyPr>
            <a:normAutofit/>
          </a:bodyPr>
          <a:lstStyle/>
          <a:p>
            <a:r>
              <a:rPr lang="it-IT" sz="4400" dirty="0">
                <a:solidFill>
                  <a:schemeClr val="bg1"/>
                </a:solidFill>
              </a:rPr>
              <a:t>PCA</a:t>
            </a:r>
          </a:p>
          <a:p>
            <a:r>
              <a:rPr lang="it-IT" sz="4400" dirty="0">
                <a:solidFill>
                  <a:schemeClr val="bg1"/>
                </a:solidFill>
              </a:rPr>
              <a:t>One Hot Coding </a:t>
            </a:r>
          </a:p>
          <a:p>
            <a:r>
              <a:rPr lang="it-IT" sz="4400" dirty="0">
                <a:solidFill>
                  <a:schemeClr val="bg1"/>
                </a:solidFill>
              </a:rPr>
              <a:t>Memoria Lag</a:t>
            </a:r>
          </a:p>
        </p:txBody>
      </p:sp>
    </p:spTree>
    <p:extLst>
      <p:ext uri="{BB962C8B-B14F-4D97-AF65-F5344CB8AC3E}">
        <p14:creationId xmlns:p14="http://schemas.microsoft.com/office/powerpoint/2010/main" val="2471025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9515C1-C9F8-F43C-C262-1437B2F0F904}"/>
              </a:ext>
            </a:extLst>
          </p:cNvPr>
          <p:cNvSpPr>
            <a:spLocks noGrp="1"/>
          </p:cNvSpPr>
          <p:nvPr>
            <p:ph type="title"/>
          </p:nvPr>
        </p:nvSpPr>
        <p:spPr/>
        <p:txBody>
          <a:bodyPr/>
          <a:lstStyle/>
          <a:p>
            <a:r>
              <a:rPr lang="it-IT" dirty="0" err="1"/>
              <a:t>PRINCIPAl</a:t>
            </a:r>
            <a:r>
              <a:rPr lang="it-IT" dirty="0"/>
              <a:t> component </a:t>
            </a:r>
            <a:r>
              <a:rPr lang="it-IT" dirty="0" err="1"/>
              <a:t>analisys</a:t>
            </a:r>
            <a:endParaRPr lang="it-IT" dirty="0"/>
          </a:p>
        </p:txBody>
      </p:sp>
      <p:pic>
        <p:nvPicPr>
          <p:cNvPr id="7" name="Segnaposto contenuto 6" descr="Immagine che contiene linea, Diagramma, diagramma, testo&#10;&#10;Il contenuto generato dall'IA potrebbe non essere corretto.">
            <a:extLst>
              <a:ext uri="{FF2B5EF4-FFF2-40B4-BE49-F238E27FC236}">
                <a16:creationId xmlns:a16="http://schemas.microsoft.com/office/drawing/2014/main" id="{1CE6D688-CD6C-9511-A115-93B59A977602}"/>
              </a:ext>
            </a:extLst>
          </p:cNvPr>
          <p:cNvPicPr>
            <a:picLocks noGrp="1" noChangeAspect="1"/>
          </p:cNvPicPr>
          <p:nvPr>
            <p:ph sz="half" idx="1"/>
          </p:nvPr>
        </p:nvPicPr>
        <p:blipFill>
          <a:blip r:embed="rId2"/>
          <a:stretch>
            <a:fillRect/>
          </a:stretch>
        </p:blipFill>
        <p:spPr>
          <a:xfrm>
            <a:off x="580684" y="3429000"/>
            <a:ext cx="5422900" cy="3149828"/>
          </a:xfrm>
        </p:spPr>
      </p:pic>
      <p:sp>
        <p:nvSpPr>
          <p:cNvPr id="5" name="Segnaposto contenuto 4">
            <a:extLst>
              <a:ext uri="{FF2B5EF4-FFF2-40B4-BE49-F238E27FC236}">
                <a16:creationId xmlns:a16="http://schemas.microsoft.com/office/drawing/2014/main" id="{1D6F9906-F4E3-2800-D4DA-364373C7B6C5}"/>
              </a:ext>
            </a:extLst>
          </p:cNvPr>
          <p:cNvSpPr>
            <a:spLocks noGrp="1"/>
          </p:cNvSpPr>
          <p:nvPr>
            <p:ph sz="half" idx="2"/>
          </p:nvPr>
        </p:nvSpPr>
        <p:spPr>
          <a:xfrm>
            <a:off x="6096000" y="3429000"/>
            <a:ext cx="5422392" cy="2838492"/>
          </a:xfrm>
        </p:spPr>
        <p:txBody>
          <a:bodyPr/>
          <a:lstStyle/>
          <a:p>
            <a:pPr marL="0" indent="0" fontAlgn="base" latinLnBrk="1">
              <a:buNone/>
            </a:pPr>
            <a:r>
              <a:rPr lang="it-IT" dirty="0"/>
              <a:t>Varianza spiegata e accumulata da ogni componente: </a:t>
            </a:r>
          </a:p>
          <a:p>
            <a:pPr fontAlgn="base" latinLnBrk="1"/>
            <a:r>
              <a:rPr lang="it-IT" dirty="0"/>
              <a:t>PC1 : 0.52561989                         0.52561989</a:t>
            </a:r>
          </a:p>
          <a:p>
            <a:pPr fontAlgn="base" latinLnBrk="1"/>
            <a:r>
              <a:rPr lang="it-IT" dirty="0"/>
              <a:t>PC2 : 0.2847256                           0.81034549</a:t>
            </a:r>
          </a:p>
          <a:p>
            <a:pPr fontAlgn="base" latinLnBrk="1"/>
            <a:r>
              <a:rPr lang="it-IT" dirty="0"/>
              <a:t>PC3 : 0.18767339                         0.99801887 </a:t>
            </a:r>
          </a:p>
          <a:p>
            <a:pPr fontAlgn="base" latinLnBrk="1"/>
            <a:r>
              <a:rPr lang="it-IT" dirty="0"/>
              <a:t>PC4 : 0.00198113                         1.0000000</a:t>
            </a:r>
          </a:p>
          <a:p>
            <a:endParaRPr lang="it-IT" dirty="0"/>
          </a:p>
        </p:txBody>
      </p:sp>
      <p:sp>
        <p:nvSpPr>
          <p:cNvPr id="11" name="CasellaDiTesto 10">
            <a:extLst>
              <a:ext uri="{FF2B5EF4-FFF2-40B4-BE49-F238E27FC236}">
                <a16:creationId xmlns:a16="http://schemas.microsoft.com/office/drawing/2014/main" id="{942E3BA4-0256-C8AA-4F16-7B69789DC4EA}"/>
              </a:ext>
            </a:extLst>
          </p:cNvPr>
          <p:cNvSpPr txBox="1"/>
          <p:nvPr/>
        </p:nvSpPr>
        <p:spPr>
          <a:xfrm>
            <a:off x="726333" y="2388829"/>
            <a:ext cx="10792059" cy="369332"/>
          </a:xfrm>
          <a:prstGeom prst="rect">
            <a:avLst/>
          </a:prstGeom>
          <a:noFill/>
        </p:spPr>
        <p:txBody>
          <a:bodyPr wrap="square" rtlCol="0">
            <a:spAutoFit/>
          </a:bodyPr>
          <a:lstStyle/>
          <a:p>
            <a:r>
              <a:rPr lang="it-IT" dirty="0"/>
              <a:t>L’operazione di PCA è sta effettuata solo sui dati continui, ovvero le variabili endogene che monitorano il clima</a:t>
            </a:r>
          </a:p>
        </p:txBody>
      </p:sp>
    </p:spTree>
    <p:extLst>
      <p:ext uri="{BB962C8B-B14F-4D97-AF65-F5344CB8AC3E}">
        <p14:creationId xmlns:p14="http://schemas.microsoft.com/office/powerpoint/2010/main" val="861715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6D1367-0281-623E-9DD0-A1CE72CB0F80}"/>
              </a:ext>
            </a:extLst>
          </p:cNvPr>
          <p:cNvSpPr>
            <a:spLocks noGrp="1"/>
          </p:cNvSpPr>
          <p:nvPr>
            <p:ph type="title"/>
          </p:nvPr>
        </p:nvSpPr>
        <p:spPr/>
        <p:txBody>
          <a:bodyPr/>
          <a:lstStyle/>
          <a:p>
            <a:r>
              <a:rPr lang="it-IT" dirty="0"/>
              <a:t>One Hot </a:t>
            </a:r>
            <a:r>
              <a:rPr lang="it-IT" dirty="0" err="1"/>
              <a:t>encoding</a:t>
            </a:r>
            <a:r>
              <a:rPr lang="it-IT" dirty="0"/>
              <a:t> </a:t>
            </a:r>
          </a:p>
        </p:txBody>
      </p:sp>
      <p:sp>
        <p:nvSpPr>
          <p:cNvPr id="3" name="Segnaposto contenuto 2">
            <a:extLst>
              <a:ext uri="{FF2B5EF4-FFF2-40B4-BE49-F238E27FC236}">
                <a16:creationId xmlns:a16="http://schemas.microsoft.com/office/drawing/2014/main" id="{6998FF6E-6EC9-7D06-359C-6DFD72219C8C}"/>
              </a:ext>
            </a:extLst>
          </p:cNvPr>
          <p:cNvSpPr>
            <a:spLocks noGrp="1"/>
          </p:cNvSpPr>
          <p:nvPr>
            <p:ph sz="half" idx="1"/>
          </p:nvPr>
        </p:nvSpPr>
        <p:spPr/>
        <p:txBody>
          <a:bodyPr/>
          <a:lstStyle/>
          <a:p>
            <a:r>
              <a:rPr lang="it-IT" dirty="0"/>
              <a:t>Lavorare con variabili categoriche numerate può risultare scomodo per un modello di regressione lineare e di machine learning.</a:t>
            </a:r>
          </a:p>
          <a:p>
            <a:r>
              <a:rPr lang="it-IT" dirty="0"/>
              <a:t>Difficile mantenere la sequenzialità delle categorie dando degli ordini esistenti, oltre al fatto che i modelli di regressione considerano i valori numerici in quanto tali. </a:t>
            </a:r>
          </a:p>
        </p:txBody>
      </p:sp>
      <p:graphicFrame>
        <p:nvGraphicFramePr>
          <p:cNvPr id="10" name="Segnaposto contenuto 9">
            <a:extLst>
              <a:ext uri="{FF2B5EF4-FFF2-40B4-BE49-F238E27FC236}">
                <a16:creationId xmlns:a16="http://schemas.microsoft.com/office/drawing/2014/main" id="{BAF17F2D-0184-394A-F0CD-16C222602E67}"/>
              </a:ext>
            </a:extLst>
          </p:cNvPr>
          <p:cNvGraphicFramePr>
            <a:graphicFrameLocks noGrp="1"/>
          </p:cNvGraphicFramePr>
          <p:nvPr>
            <p:ph sz="half" idx="2"/>
            <p:extLst>
              <p:ext uri="{D42A27DB-BD31-4B8C-83A1-F6EECF244321}">
                <p14:modId xmlns:p14="http://schemas.microsoft.com/office/powerpoint/2010/main" val="3056114380"/>
              </p:ext>
            </p:extLst>
          </p:nvPr>
        </p:nvGraphicFramePr>
        <p:xfrm>
          <a:off x="6188075" y="2227263"/>
          <a:ext cx="5422900" cy="3652261"/>
        </p:xfrm>
        <a:graphic>
          <a:graphicData uri="http://schemas.openxmlformats.org/drawingml/2006/table">
            <a:tbl>
              <a:tblPr firstRow="1" bandRow="1">
                <a:tableStyleId>{5C22544A-7EE6-4342-B048-85BDC9FD1C3A}</a:tableStyleId>
              </a:tblPr>
              <a:tblGrid>
                <a:gridCol w="1084580">
                  <a:extLst>
                    <a:ext uri="{9D8B030D-6E8A-4147-A177-3AD203B41FA5}">
                      <a16:colId xmlns:a16="http://schemas.microsoft.com/office/drawing/2014/main" val="3799174161"/>
                    </a:ext>
                  </a:extLst>
                </a:gridCol>
                <a:gridCol w="1084580">
                  <a:extLst>
                    <a:ext uri="{9D8B030D-6E8A-4147-A177-3AD203B41FA5}">
                      <a16:colId xmlns:a16="http://schemas.microsoft.com/office/drawing/2014/main" val="3235865465"/>
                    </a:ext>
                  </a:extLst>
                </a:gridCol>
                <a:gridCol w="1084580">
                  <a:extLst>
                    <a:ext uri="{9D8B030D-6E8A-4147-A177-3AD203B41FA5}">
                      <a16:colId xmlns:a16="http://schemas.microsoft.com/office/drawing/2014/main" val="3451067665"/>
                    </a:ext>
                  </a:extLst>
                </a:gridCol>
                <a:gridCol w="1084580">
                  <a:extLst>
                    <a:ext uri="{9D8B030D-6E8A-4147-A177-3AD203B41FA5}">
                      <a16:colId xmlns:a16="http://schemas.microsoft.com/office/drawing/2014/main" val="278989385"/>
                    </a:ext>
                  </a:extLst>
                </a:gridCol>
                <a:gridCol w="1084580">
                  <a:extLst>
                    <a:ext uri="{9D8B030D-6E8A-4147-A177-3AD203B41FA5}">
                      <a16:colId xmlns:a16="http://schemas.microsoft.com/office/drawing/2014/main" val="2838002410"/>
                    </a:ext>
                  </a:extLst>
                </a:gridCol>
              </a:tblGrid>
              <a:tr h="579437">
                <a:tc>
                  <a:txBody>
                    <a:bodyPr/>
                    <a:lstStyle/>
                    <a:p>
                      <a:r>
                        <a:rPr lang="it-IT" dirty="0"/>
                        <a:t>Season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dirty="0"/>
                        <a:t>spring</a:t>
                      </a:r>
                    </a:p>
                  </a:txBody>
                  <a:tcPr>
                    <a:lnL w="12700" cap="flat" cmpd="sng" algn="ctr">
                      <a:solidFill>
                        <a:schemeClr val="tx1"/>
                      </a:solidFill>
                      <a:prstDash val="solid"/>
                      <a:round/>
                      <a:headEnd type="none" w="med" len="med"/>
                      <a:tailEnd type="none" w="med" len="med"/>
                    </a:lnL>
                  </a:tcPr>
                </a:tc>
                <a:tc>
                  <a:txBody>
                    <a:bodyPr/>
                    <a:lstStyle/>
                    <a:p>
                      <a:r>
                        <a:rPr lang="it-IT" dirty="0" err="1"/>
                        <a:t>summer</a:t>
                      </a:r>
                      <a:endParaRPr lang="it-IT" dirty="0"/>
                    </a:p>
                  </a:txBody>
                  <a:tcPr/>
                </a:tc>
                <a:tc>
                  <a:txBody>
                    <a:bodyPr/>
                    <a:lstStyle/>
                    <a:p>
                      <a:r>
                        <a:rPr lang="it-IT" dirty="0" err="1"/>
                        <a:t>fall</a:t>
                      </a:r>
                      <a:endParaRPr lang="it-IT" dirty="0"/>
                    </a:p>
                  </a:txBody>
                  <a:tcPr/>
                </a:tc>
                <a:tc>
                  <a:txBody>
                    <a:bodyPr/>
                    <a:lstStyle/>
                    <a:p>
                      <a:r>
                        <a:rPr lang="it-IT" dirty="0" err="1"/>
                        <a:t>wintee</a:t>
                      </a:r>
                      <a:endParaRPr lang="it-IT" dirty="0"/>
                    </a:p>
                  </a:txBody>
                  <a:tcPr/>
                </a:tc>
                <a:extLst>
                  <a:ext uri="{0D108BD9-81ED-4DB2-BD59-A6C34878D82A}">
                    <a16:rowId xmlns:a16="http://schemas.microsoft.com/office/drawing/2014/main" val="2988282347"/>
                  </a:ext>
                </a:extLst>
              </a:tr>
              <a:tr h="768206">
                <a:tc>
                  <a:txBody>
                    <a:bodyPr/>
                    <a:lstStyle/>
                    <a:p>
                      <a:r>
                        <a:rPr lang="it-IT"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it-IT" dirty="0"/>
                        <a:t>1</a:t>
                      </a:r>
                    </a:p>
                  </a:txBody>
                  <a:tcPr>
                    <a:lnL w="12700" cap="flat" cmpd="sng" algn="ctr">
                      <a:solidFill>
                        <a:schemeClr val="tx1"/>
                      </a:solidFill>
                      <a:prstDash val="solid"/>
                      <a:round/>
                      <a:headEnd type="none" w="med" len="med"/>
                      <a:tailEnd type="none" w="med" len="med"/>
                    </a:lnL>
                  </a:tcPr>
                </a:tc>
                <a:tc>
                  <a:txBody>
                    <a:bodyPr/>
                    <a:lstStyle/>
                    <a:p>
                      <a:r>
                        <a:rPr lang="it-IT" dirty="0"/>
                        <a:t>0</a:t>
                      </a:r>
                    </a:p>
                  </a:txBody>
                  <a:tcPr/>
                </a:tc>
                <a:tc>
                  <a:txBody>
                    <a:bodyPr/>
                    <a:lstStyle/>
                    <a:p>
                      <a:r>
                        <a:rPr lang="it-IT" dirty="0"/>
                        <a:t>0</a:t>
                      </a:r>
                    </a:p>
                  </a:txBody>
                  <a:tcPr/>
                </a:tc>
                <a:tc>
                  <a:txBody>
                    <a:bodyPr/>
                    <a:lstStyle/>
                    <a:p>
                      <a:r>
                        <a:rPr lang="it-IT" dirty="0"/>
                        <a:t>0</a:t>
                      </a:r>
                    </a:p>
                  </a:txBody>
                  <a:tcPr/>
                </a:tc>
                <a:extLst>
                  <a:ext uri="{0D108BD9-81ED-4DB2-BD59-A6C34878D82A}">
                    <a16:rowId xmlns:a16="http://schemas.microsoft.com/office/drawing/2014/main" val="676201589"/>
                  </a:ext>
                </a:extLst>
              </a:tr>
              <a:tr h="768206">
                <a:tc>
                  <a:txBody>
                    <a:bodyPr/>
                    <a:lstStyle/>
                    <a:p>
                      <a:r>
                        <a:rPr lang="it-IT"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it-IT" dirty="0"/>
                        <a:t>0</a:t>
                      </a:r>
                    </a:p>
                  </a:txBody>
                  <a:tcPr>
                    <a:lnL w="12700" cap="flat" cmpd="sng" algn="ctr">
                      <a:solidFill>
                        <a:schemeClr val="tx1"/>
                      </a:solidFill>
                      <a:prstDash val="solid"/>
                      <a:round/>
                      <a:headEnd type="none" w="med" len="med"/>
                      <a:tailEnd type="none" w="med" len="med"/>
                    </a:lnL>
                  </a:tcPr>
                </a:tc>
                <a:tc>
                  <a:txBody>
                    <a:bodyPr/>
                    <a:lstStyle/>
                    <a:p>
                      <a:r>
                        <a:rPr lang="it-IT" dirty="0"/>
                        <a:t>1</a:t>
                      </a:r>
                    </a:p>
                  </a:txBody>
                  <a:tcPr/>
                </a:tc>
                <a:tc>
                  <a:txBody>
                    <a:bodyPr/>
                    <a:lstStyle/>
                    <a:p>
                      <a:r>
                        <a:rPr lang="it-IT" dirty="0"/>
                        <a:t>0</a:t>
                      </a:r>
                    </a:p>
                  </a:txBody>
                  <a:tcPr/>
                </a:tc>
                <a:tc>
                  <a:txBody>
                    <a:bodyPr/>
                    <a:lstStyle/>
                    <a:p>
                      <a:r>
                        <a:rPr lang="it-IT" dirty="0"/>
                        <a:t>0</a:t>
                      </a:r>
                    </a:p>
                  </a:txBody>
                  <a:tcPr/>
                </a:tc>
                <a:extLst>
                  <a:ext uri="{0D108BD9-81ED-4DB2-BD59-A6C34878D82A}">
                    <a16:rowId xmlns:a16="http://schemas.microsoft.com/office/drawing/2014/main" val="3477123318"/>
                  </a:ext>
                </a:extLst>
              </a:tr>
              <a:tr h="768206">
                <a:tc>
                  <a:txBody>
                    <a:bodyPr/>
                    <a:lstStyle/>
                    <a:p>
                      <a:r>
                        <a:rPr lang="it-IT"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it-IT" dirty="0"/>
                        <a:t>0</a:t>
                      </a:r>
                    </a:p>
                  </a:txBody>
                  <a:tcPr>
                    <a:lnL w="12700" cap="flat" cmpd="sng" algn="ctr">
                      <a:solidFill>
                        <a:schemeClr val="tx1"/>
                      </a:solidFill>
                      <a:prstDash val="solid"/>
                      <a:round/>
                      <a:headEnd type="none" w="med" len="med"/>
                      <a:tailEnd type="none" w="med" len="med"/>
                    </a:lnL>
                  </a:tcPr>
                </a:tc>
                <a:tc>
                  <a:txBody>
                    <a:bodyPr/>
                    <a:lstStyle/>
                    <a:p>
                      <a:r>
                        <a:rPr lang="it-IT" dirty="0"/>
                        <a:t>0</a:t>
                      </a:r>
                    </a:p>
                  </a:txBody>
                  <a:tcPr/>
                </a:tc>
                <a:tc>
                  <a:txBody>
                    <a:bodyPr/>
                    <a:lstStyle/>
                    <a:p>
                      <a:r>
                        <a:rPr lang="it-IT" dirty="0"/>
                        <a:t>1</a:t>
                      </a:r>
                    </a:p>
                  </a:txBody>
                  <a:tcPr/>
                </a:tc>
                <a:tc>
                  <a:txBody>
                    <a:bodyPr/>
                    <a:lstStyle/>
                    <a:p>
                      <a:r>
                        <a:rPr lang="it-IT" dirty="0"/>
                        <a:t>0</a:t>
                      </a:r>
                    </a:p>
                  </a:txBody>
                  <a:tcPr/>
                </a:tc>
                <a:extLst>
                  <a:ext uri="{0D108BD9-81ED-4DB2-BD59-A6C34878D82A}">
                    <a16:rowId xmlns:a16="http://schemas.microsoft.com/office/drawing/2014/main" val="574680416"/>
                  </a:ext>
                </a:extLst>
              </a:tr>
              <a:tr h="768206">
                <a:tc>
                  <a:txBody>
                    <a:bodyPr/>
                    <a:lstStyle/>
                    <a:p>
                      <a:r>
                        <a:rPr lang="it-IT"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it-IT" dirty="0"/>
                        <a:t>0</a:t>
                      </a:r>
                    </a:p>
                  </a:txBody>
                  <a:tcPr>
                    <a:lnL w="12700" cap="flat" cmpd="sng" algn="ctr">
                      <a:solidFill>
                        <a:schemeClr val="tx1"/>
                      </a:solidFill>
                      <a:prstDash val="solid"/>
                      <a:round/>
                      <a:headEnd type="none" w="med" len="med"/>
                      <a:tailEnd type="none" w="med" len="med"/>
                    </a:lnL>
                  </a:tcPr>
                </a:tc>
                <a:tc>
                  <a:txBody>
                    <a:bodyPr/>
                    <a:lstStyle/>
                    <a:p>
                      <a:r>
                        <a:rPr lang="it-IT" dirty="0"/>
                        <a:t>0</a:t>
                      </a:r>
                    </a:p>
                  </a:txBody>
                  <a:tcPr/>
                </a:tc>
                <a:tc>
                  <a:txBody>
                    <a:bodyPr/>
                    <a:lstStyle/>
                    <a:p>
                      <a:r>
                        <a:rPr lang="it-IT" dirty="0"/>
                        <a:t>0</a:t>
                      </a:r>
                    </a:p>
                  </a:txBody>
                  <a:tcPr/>
                </a:tc>
                <a:tc>
                  <a:txBody>
                    <a:bodyPr/>
                    <a:lstStyle/>
                    <a:p>
                      <a:r>
                        <a:rPr lang="it-IT" dirty="0"/>
                        <a:t>1</a:t>
                      </a:r>
                    </a:p>
                  </a:txBody>
                  <a:tcPr/>
                </a:tc>
                <a:extLst>
                  <a:ext uri="{0D108BD9-81ED-4DB2-BD59-A6C34878D82A}">
                    <a16:rowId xmlns:a16="http://schemas.microsoft.com/office/drawing/2014/main" val="3870575472"/>
                  </a:ext>
                </a:extLst>
              </a:tr>
            </a:tbl>
          </a:graphicData>
        </a:graphic>
      </p:graphicFrame>
    </p:spTree>
    <p:extLst>
      <p:ext uri="{BB962C8B-B14F-4D97-AF65-F5344CB8AC3E}">
        <p14:creationId xmlns:p14="http://schemas.microsoft.com/office/powerpoint/2010/main" val="23591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130075-6D8D-E24A-343B-794DB41FCDC0}"/>
              </a:ext>
            </a:extLst>
          </p:cNvPr>
          <p:cNvSpPr>
            <a:spLocks noGrp="1"/>
          </p:cNvSpPr>
          <p:nvPr>
            <p:ph type="title"/>
          </p:nvPr>
        </p:nvSpPr>
        <p:spPr/>
        <p:txBody>
          <a:bodyPr/>
          <a:lstStyle/>
          <a:p>
            <a:r>
              <a:rPr lang="it-IT" dirty="0"/>
              <a:t>Dipendenze temporali e Lag </a:t>
            </a:r>
          </a:p>
        </p:txBody>
      </p:sp>
      <p:sp>
        <p:nvSpPr>
          <p:cNvPr id="3" name="Segnaposto contenuto 2">
            <a:extLst>
              <a:ext uri="{FF2B5EF4-FFF2-40B4-BE49-F238E27FC236}">
                <a16:creationId xmlns:a16="http://schemas.microsoft.com/office/drawing/2014/main" id="{A7702280-86CE-E3D8-4FC9-2AF5C16F8F0C}"/>
              </a:ext>
            </a:extLst>
          </p:cNvPr>
          <p:cNvSpPr>
            <a:spLocks noGrp="1"/>
          </p:cNvSpPr>
          <p:nvPr>
            <p:ph sz="half" idx="1"/>
          </p:nvPr>
        </p:nvSpPr>
        <p:spPr/>
        <p:txBody>
          <a:bodyPr/>
          <a:lstStyle/>
          <a:p>
            <a:r>
              <a:rPr lang="it-IT" dirty="0"/>
              <a:t>Da un analisi esplorativa preliminare era </a:t>
            </a:r>
            <a:r>
              <a:rPr lang="it-IT" dirty="0" err="1"/>
              <a:t>gia</a:t>
            </a:r>
            <a:r>
              <a:rPr lang="it-IT" dirty="0"/>
              <a:t> possibile immaginare delle dipendenze infrasettimanali, in più l’analisi ci mette in evidenza anche una dipendenza ogni 2 settimane e ogni mese. </a:t>
            </a:r>
          </a:p>
        </p:txBody>
      </p:sp>
      <p:pic>
        <p:nvPicPr>
          <p:cNvPr id="6" name="Segnaposto contenuto 5" descr="Immagine che contiene linea, Diagramma, testo, diagramma&#10;&#10;Il contenuto generato dall'IA potrebbe non essere corretto.">
            <a:extLst>
              <a:ext uri="{FF2B5EF4-FFF2-40B4-BE49-F238E27FC236}">
                <a16:creationId xmlns:a16="http://schemas.microsoft.com/office/drawing/2014/main" id="{E60E334D-056E-9DBA-2920-62AEE2550E81}"/>
              </a:ext>
            </a:extLst>
          </p:cNvPr>
          <p:cNvPicPr>
            <a:picLocks noGrp="1" noChangeAspect="1"/>
          </p:cNvPicPr>
          <p:nvPr>
            <p:ph sz="half" idx="2"/>
          </p:nvPr>
        </p:nvPicPr>
        <p:blipFill>
          <a:blip r:embed="rId2"/>
          <a:stretch>
            <a:fillRect/>
          </a:stretch>
        </p:blipFill>
        <p:spPr>
          <a:xfrm>
            <a:off x="6096000" y="2786116"/>
            <a:ext cx="5977227" cy="2516820"/>
          </a:xfrm>
        </p:spPr>
      </p:pic>
    </p:spTree>
    <p:extLst>
      <p:ext uri="{BB962C8B-B14F-4D97-AF65-F5344CB8AC3E}">
        <p14:creationId xmlns:p14="http://schemas.microsoft.com/office/powerpoint/2010/main" val="585064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4" descr="Numeri digitali">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olo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it-IT" dirty="0"/>
              <a:t>Scelta del modello </a:t>
            </a:r>
          </a:p>
        </p:txBody>
      </p:sp>
      <p:graphicFrame>
        <p:nvGraphicFramePr>
          <p:cNvPr id="6" name="Segnaposto contenuto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054657318"/>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C4132F-69FB-43CA-CFF1-9C8861D8EEF9}"/>
              </a:ext>
            </a:extLst>
          </p:cNvPr>
          <p:cNvSpPr>
            <a:spLocks noGrp="1"/>
          </p:cNvSpPr>
          <p:nvPr>
            <p:ph type="title"/>
          </p:nvPr>
        </p:nvSpPr>
        <p:spPr>
          <a:xfrm>
            <a:off x="581192" y="5262296"/>
            <a:ext cx="4909445" cy="689514"/>
          </a:xfrm>
        </p:spPr>
        <p:txBody>
          <a:bodyPr anchor="ctr">
            <a:normAutofit/>
          </a:bodyPr>
          <a:lstStyle/>
          <a:p>
            <a:r>
              <a:rPr lang="it-IT" dirty="0"/>
              <a:t>Base pipeline </a:t>
            </a:r>
          </a:p>
        </p:txBody>
      </p:sp>
      <p:graphicFrame>
        <p:nvGraphicFramePr>
          <p:cNvPr id="4" name="Segnaposto contenuto 3">
            <a:extLst>
              <a:ext uri="{FF2B5EF4-FFF2-40B4-BE49-F238E27FC236}">
                <a16:creationId xmlns:a16="http://schemas.microsoft.com/office/drawing/2014/main" id="{5DC1D0E3-8BAD-93C5-CA94-F51A678B8C09}"/>
              </a:ext>
            </a:extLst>
          </p:cNvPr>
          <p:cNvGraphicFramePr>
            <a:graphicFrameLocks noGrp="1"/>
          </p:cNvGraphicFramePr>
          <p:nvPr>
            <p:ph idx="1"/>
            <p:extLst>
              <p:ext uri="{D42A27DB-BD31-4B8C-83A1-F6EECF244321}">
                <p14:modId xmlns:p14="http://schemas.microsoft.com/office/powerpoint/2010/main" val="2396562077"/>
              </p:ext>
            </p:extLst>
          </p:nvPr>
        </p:nvGraphicFramePr>
        <p:xfrm>
          <a:off x="447675" y="601662"/>
          <a:ext cx="11293475" cy="4230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 Placeholder 3">
            <a:extLst>
              <a:ext uri="{FF2B5EF4-FFF2-40B4-BE49-F238E27FC236}">
                <a16:creationId xmlns:a16="http://schemas.microsoft.com/office/drawing/2014/main" id="{8D70768C-CCA6-004F-6842-FD4992879901}"/>
              </a:ext>
            </a:extLst>
          </p:cNvPr>
          <p:cNvSpPr>
            <a:spLocks noGrp="1"/>
          </p:cNvSpPr>
          <p:nvPr>
            <p:ph type="body" sz="half" idx="2"/>
          </p:nvPr>
        </p:nvSpPr>
        <p:spPr>
          <a:xfrm>
            <a:off x="5740823" y="5262296"/>
            <a:ext cx="5869987" cy="689515"/>
          </a:xfrm>
        </p:spPr>
        <p:txBody>
          <a:bodyPr/>
          <a:lstStyle/>
          <a:p>
            <a:r>
              <a:rPr lang="en-US" dirty="0"/>
              <a:t>Per ogni pipeline </a:t>
            </a:r>
            <a:r>
              <a:rPr lang="en-US" dirty="0" err="1"/>
              <a:t>sono</a:t>
            </a:r>
            <a:r>
              <a:rPr lang="en-US" dirty="0"/>
              <a:t> </a:t>
            </a:r>
            <a:r>
              <a:rPr lang="en-US" dirty="0" err="1"/>
              <a:t>stati</a:t>
            </a:r>
            <a:r>
              <a:rPr lang="en-US" dirty="0"/>
              <a:t> </a:t>
            </a:r>
            <a:r>
              <a:rPr lang="en-US" dirty="0" err="1"/>
              <a:t>provati</a:t>
            </a:r>
            <a:r>
              <a:rPr lang="en-US" dirty="0"/>
              <a:t> </a:t>
            </a:r>
            <a:r>
              <a:rPr lang="en-US" dirty="0" err="1"/>
              <a:t>diversi</a:t>
            </a:r>
            <a:r>
              <a:rPr lang="en-US" dirty="0"/>
              <a:t> </a:t>
            </a:r>
            <a:r>
              <a:rPr lang="en-US" dirty="0" err="1"/>
              <a:t>modelli</a:t>
            </a:r>
            <a:r>
              <a:rPr lang="en-US" dirty="0"/>
              <a:t> ma non tutti </a:t>
            </a:r>
            <a:r>
              <a:rPr lang="en-US" dirty="0" err="1"/>
              <a:t>poiche</a:t>
            </a:r>
            <a:r>
              <a:rPr lang="en-US" dirty="0"/>
              <a:t> </a:t>
            </a:r>
            <a:r>
              <a:rPr lang="en-US" dirty="0" err="1"/>
              <a:t>alcuni</a:t>
            </a:r>
            <a:r>
              <a:rPr lang="en-US" dirty="0"/>
              <a:t> </a:t>
            </a:r>
            <a:r>
              <a:rPr lang="en-US" dirty="0" err="1"/>
              <a:t>davano</a:t>
            </a:r>
            <a:r>
              <a:rPr lang="en-US" dirty="0"/>
              <a:t> </a:t>
            </a:r>
            <a:r>
              <a:rPr lang="en-US" dirty="0" err="1"/>
              <a:t>risultati</a:t>
            </a:r>
            <a:r>
              <a:rPr lang="en-US" dirty="0"/>
              <a:t> </a:t>
            </a:r>
            <a:r>
              <a:rPr lang="en-US" dirty="0" err="1"/>
              <a:t>completamente</a:t>
            </a:r>
            <a:r>
              <a:rPr lang="en-US" dirty="0"/>
              <a:t> inefficacy.</a:t>
            </a:r>
          </a:p>
        </p:txBody>
      </p:sp>
    </p:spTree>
    <p:extLst>
      <p:ext uri="{BB962C8B-B14F-4D97-AF65-F5344CB8AC3E}">
        <p14:creationId xmlns:p14="http://schemas.microsoft.com/office/powerpoint/2010/main" val="2963825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040558-A365-4CCE-92FA-5A48CD98F9C9}"/>
              </a:ext>
            </a:extLst>
          </p:cNvPr>
          <p:cNvSpPr>
            <a:spLocks noGrp="1"/>
          </p:cNvSpPr>
          <p:nvPr>
            <p:ph type="title"/>
          </p:nvPr>
        </p:nvSpPr>
        <p:spPr/>
        <p:txBody>
          <a:bodyPr rtlCol="0" anchor="b">
            <a:normAutofit/>
          </a:bodyPr>
          <a:lstStyle/>
          <a:p>
            <a:pPr rtl="0"/>
            <a:r>
              <a:rPr lang="it-IT"/>
              <a:t>Il Dataset</a:t>
            </a:r>
          </a:p>
        </p:txBody>
      </p:sp>
      <p:pic>
        <p:nvPicPr>
          <p:cNvPr id="7" name="Segnaposto contenuto 6" descr="Immagine che contiene testo, lettera, schermata, Carattere&#10;&#10;Il contenuto generato dall'IA potrebbe non essere corretto.">
            <a:extLst>
              <a:ext uri="{FF2B5EF4-FFF2-40B4-BE49-F238E27FC236}">
                <a16:creationId xmlns:a16="http://schemas.microsoft.com/office/drawing/2014/main" id="{CD8026C0-A4BB-7EFB-E8F8-57A8B4413A8D}"/>
              </a:ext>
            </a:extLst>
          </p:cNvPr>
          <p:cNvPicPr>
            <a:picLocks noGrp="1" noChangeAspect="1"/>
          </p:cNvPicPr>
          <p:nvPr>
            <p:ph sz="half" idx="1"/>
          </p:nvPr>
        </p:nvPicPr>
        <p:blipFill>
          <a:blip r:embed="rId5"/>
          <a:stretch>
            <a:fillRect/>
          </a:stretch>
        </p:blipFill>
        <p:spPr>
          <a:xfrm>
            <a:off x="1416162" y="2256760"/>
            <a:ext cx="3437993" cy="3633787"/>
          </a:xfrm>
          <a:noFill/>
        </p:spPr>
      </p:pic>
      <p:sp>
        <p:nvSpPr>
          <p:cNvPr id="36" name="Content Placeholder 3">
            <a:extLst>
              <a:ext uri="{FF2B5EF4-FFF2-40B4-BE49-F238E27FC236}">
                <a16:creationId xmlns:a16="http://schemas.microsoft.com/office/drawing/2014/main" id="{2F22D9E4-881E-DF56-0653-78CE8DFCE7E9}"/>
              </a:ext>
            </a:extLst>
          </p:cNvPr>
          <p:cNvSpPr>
            <a:spLocks noGrp="1"/>
          </p:cNvSpPr>
          <p:nvPr>
            <p:ph sz="half" idx="2"/>
          </p:nvPr>
        </p:nvSpPr>
        <p:spPr>
          <a:xfrm>
            <a:off x="5706636" y="1992312"/>
            <a:ext cx="5422392" cy="3633047"/>
          </a:xfrm>
        </p:spPr>
        <p:txBody>
          <a:bodyPr>
            <a:normAutofit/>
          </a:bodyPr>
          <a:lstStyle/>
          <a:p>
            <a:pPr fontAlgn="base"/>
            <a:r>
              <a:rPr lang="en-US" sz="4000" b="1" dirty="0">
                <a:solidFill>
                  <a:schemeClr val="bg1"/>
                </a:solidFill>
              </a:rPr>
              <a:t>Bike Sharing Dataset</a:t>
            </a:r>
          </a:p>
          <a:p>
            <a:r>
              <a:rPr lang="en-US" sz="4000" dirty="0">
                <a:solidFill>
                  <a:schemeClr val="bg1"/>
                </a:solidFill>
              </a:rPr>
              <a:t>Predicting Bike sharing demand</a:t>
            </a:r>
          </a:p>
        </p:txBody>
      </p:sp>
    </p:spTree>
    <p:extLst>
      <p:ext uri="{BB962C8B-B14F-4D97-AF65-F5344CB8AC3E}">
        <p14:creationId xmlns:p14="http://schemas.microsoft.com/office/powerpoint/2010/main" val="1703342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59E9D-E262-B474-BD6A-03F56E22CC9B}"/>
              </a:ext>
            </a:extLst>
          </p:cNvPr>
          <p:cNvSpPr>
            <a:spLocks noGrp="1"/>
          </p:cNvSpPr>
          <p:nvPr>
            <p:ph type="title"/>
          </p:nvPr>
        </p:nvSpPr>
        <p:spPr>
          <a:xfrm>
            <a:off x="581193" y="729658"/>
            <a:ext cx="11029616" cy="988332"/>
          </a:xfrm>
        </p:spPr>
        <p:txBody>
          <a:bodyPr anchor="b">
            <a:normAutofit/>
          </a:bodyPr>
          <a:lstStyle/>
          <a:p>
            <a:r>
              <a:rPr lang="it-IT" dirty="0"/>
              <a:t>Pipeline 1 </a:t>
            </a:r>
          </a:p>
        </p:txBody>
      </p:sp>
      <p:pic>
        <p:nvPicPr>
          <p:cNvPr id="6" name="Segnaposto contenuto 5" descr="Immagine che contiene schermata, testo, linea, Diagramma&#10;&#10;Il contenuto generato dall'IA potrebbe non essere corretto.">
            <a:extLst>
              <a:ext uri="{FF2B5EF4-FFF2-40B4-BE49-F238E27FC236}">
                <a16:creationId xmlns:a16="http://schemas.microsoft.com/office/drawing/2014/main" id="{B4AA8AE6-A2DE-7384-A58D-3CC3B2EF448D}"/>
              </a:ext>
            </a:extLst>
          </p:cNvPr>
          <p:cNvPicPr>
            <a:picLocks noGrp="1" noChangeAspect="1"/>
          </p:cNvPicPr>
          <p:nvPr>
            <p:ph sz="half" idx="2"/>
          </p:nvPr>
        </p:nvPicPr>
        <p:blipFill>
          <a:blip r:embed="rId2"/>
          <a:stretch>
            <a:fillRect/>
          </a:stretch>
        </p:blipFill>
        <p:spPr>
          <a:xfrm>
            <a:off x="6672165" y="2002483"/>
            <a:ext cx="4218747" cy="1527107"/>
          </a:xfrm>
        </p:spPr>
      </p:pic>
      <p:graphicFrame>
        <p:nvGraphicFramePr>
          <p:cNvPr id="15" name="Tabella 14">
            <a:extLst>
              <a:ext uri="{FF2B5EF4-FFF2-40B4-BE49-F238E27FC236}">
                <a16:creationId xmlns:a16="http://schemas.microsoft.com/office/drawing/2014/main" id="{9013113D-F92D-0CE6-64CD-88F21F87CF40}"/>
              </a:ext>
            </a:extLst>
          </p:cNvPr>
          <p:cNvGraphicFramePr>
            <a:graphicFrameLocks noGrp="1"/>
          </p:cNvGraphicFramePr>
          <p:nvPr>
            <p:extLst>
              <p:ext uri="{D42A27DB-BD31-4B8C-83A1-F6EECF244321}">
                <p14:modId xmlns:p14="http://schemas.microsoft.com/office/powerpoint/2010/main" val="1028966854"/>
              </p:ext>
            </p:extLst>
          </p:nvPr>
        </p:nvGraphicFramePr>
        <p:xfrm>
          <a:off x="533400" y="2521098"/>
          <a:ext cx="5562600" cy="3190264"/>
        </p:xfrm>
        <a:graphic>
          <a:graphicData uri="http://schemas.openxmlformats.org/drawingml/2006/table">
            <a:tbl>
              <a:tblPr firstRow="1" bandRow="1">
                <a:tableStyleId>{5C22544A-7EE6-4342-B048-85BDC9FD1C3A}</a:tableStyleId>
              </a:tblPr>
              <a:tblGrid>
                <a:gridCol w="1112520">
                  <a:extLst>
                    <a:ext uri="{9D8B030D-6E8A-4147-A177-3AD203B41FA5}">
                      <a16:colId xmlns:a16="http://schemas.microsoft.com/office/drawing/2014/main" val="455865513"/>
                    </a:ext>
                  </a:extLst>
                </a:gridCol>
                <a:gridCol w="1122680">
                  <a:extLst>
                    <a:ext uri="{9D8B030D-6E8A-4147-A177-3AD203B41FA5}">
                      <a16:colId xmlns:a16="http://schemas.microsoft.com/office/drawing/2014/main" val="999628099"/>
                    </a:ext>
                  </a:extLst>
                </a:gridCol>
                <a:gridCol w="1102360">
                  <a:extLst>
                    <a:ext uri="{9D8B030D-6E8A-4147-A177-3AD203B41FA5}">
                      <a16:colId xmlns:a16="http://schemas.microsoft.com/office/drawing/2014/main" val="801978374"/>
                    </a:ext>
                  </a:extLst>
                </a:gridCol>
                <a:gridCol w="1112520">
                  <a:extLst>
                    <a:ext uri="{9D8B030D-6E8A-4147-A177-3AD203B41FA5}">
                      <a16:colId xmlns:a16="http://schemas.microsoft.com/office/drawing/2014/main" val="4164590855"/>
                    </a:ext>
                  </a:extLst>
                </a:gridCol>
                <a:gridCol w="1112520">
                  <a:extLst>
                    <a:ext uri="{9D8B030D-6E8A-4147-A177-3AD203B41FA5}">
                      <a16:colId xmlns:a16="http://schemas.microsoft.com/office/drawing/2014/main" val="386096840"/>
                    </a:ext>
                  </a:extLst>
                </a:gridCol>
              </a:tblGrid>
              <a:tr h="797566">
                <a:tc>
                  <a:txBody>
                    <a:bodyPr/>
                    <a:lstStyle/>
                    <a:p>
                      <a:endParaRPr lang="it-IT" dirty="0"/>
                    </a:p>
                  </a:txBody>
                  <a:tcPr/>
                </a:tc>
                <a:tc>
                  <a:txBody>
                    <a:bodyPr/>
                    <a:lstStyle/>
                    <a:p>
                      <a:r>
                        <a:rPr lang="it-IT" dirty="0"/>
                        <a:t>RMSE</a:t>
                      </a:r>
                    </a:p>
                  </a:txBody>
                  <a:tcPr/>
                </a:tc>
                <a:tc>
                  <a:txBody>
                    <a:bodyPr/>
                    <a:lstStyle/>
                    <a:p>
                      <a:r>
                        <a:rPr lang="it-IT" dirty="0"/>
                        <a:t>MAE</a:t>
                      </a:r>
                    </a:p>
                  </a:txBody>
                  <a:tcPr/>
                </a:tc>
                <a:tc>
                  <a:txBody>
                    <a:bodyPr/>
                    <a:lstStyle/>
                    <a:p>
                      <a:r>
                        <a:rPr lang="it-IT" dirty="0"/>
                        <a:t>R2</a:t>
                      </a:r>
                    </a:p>
                  </a:txBody>
                  <a:tcPr/>
                </a:tc>
                <a:tc>
                  <a:txBody>
                    <a:bodyPr/>
                    <a:lstStyle/>
                    <a:p>
                      <a:r>
                        <a:rPr lang="it-IT" dirty="0"/>
                        <a:t>MAPE</a:t>
                      </a:r>
                    </a:p>
                  </a:txBody>
                  <a:tcPr/>
                </a:tc>
                <a:extLst>
                  <a:ext uri="{0D108BD9-81ED-4DB2-BD59-A6C34878D82A}">
                    <a16:rowId xmlns:a16="http://schemas.microsoft.com/office/drawing/2014/main" val="3010660625"/>
                  </a:ext>
                </a:extLst>
              </a:tr>
              <a:tr h="797566">
                <a:tc>
                  <a:txBody>
                    <a:bodyPr/>
                    <a:lstStyle/>
                    <a:p>
                      <a:r>
                        <a:rPr lang="it-IT" dirty="0"/>
                        <a:t>Regressione</a:t>
                      </a:r>
                    </a:p>
                  </a:txBody>
                  <a:tcPr/>
                </a:tc>
                <a:tc>
                  <a:txBody>
                    <a:bodyPr/>
                    <a:lstStyle/>
                    <a:p>
                      <a:r>
                        <a:rPr lang="it-IT" dirty="0"/>
                        <a:t>0.1148</a:t>
                      </a:r>
                    </a:p>
                  </a:txBody>
                  <a:tcPr/>
                </a:tc>
                <a:tc>
                  <a:txBody>
                    <a:bodyPr/>
                    <a:lstStyle/>
                    <a:p>
                      <a:r>
                        <a:rPr lang="it-IT" dirty="0"/>
                        <a:t>0.0868</a:t>
                      </a:r>
                    </a:p>
                  </a:txBody>
                  <a:tcPr/>
                </a:tc>
                <a:tc>
                  <a:txBody>
                    <a:bodyPr/>
                    <a:lstStyle/>
                    <a:p>
                      <a:r>
                        <a:rPr lang="it-IT" dirty="0"/>
                        <a:t>0.718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800" b="0" i="0" kern="1200" dirty="0">
                          <a:solidFill>
                            <a:schemeClr val="dk1"/>
                          </a:solidFill>
                          <a:effectLst/>
                          <a:latin typeface="+mn-lt"/>
                          <a:ea typeface="+mn-ea"/>
                          <a:cs typeface="+mn-cs"/>
                        </a:rPr>
                        <a:t>18.94%</a:t>
                      </a:r>
                    </a:p>
                    <a:p>
                      <a:endParaRPr lang="it-IT" dirty="0"/>
                    </a:p>
                  </a:txBody>
                  <a:tcPr/>
                </a:tc>
                <a:extLst>
                  <a:ext uri="{0D108BD9-81ED-4DB2-BD59-A6C34878D82A}">
                    <a16:rowId xmlns:a16="http://schemas.microsoft.com/office/drawing/2014/main" val="2493948431"/>
                  </a:ext>
                </a:extLst>
              </a:tr>
              <a:tr h="797566">
                <a:tc>
                  <a:txBody>
                    <a:bodyPr/>
                    <a:lstStyle/>
                    <a:p>
                      <a:r>
                        <a:rPr lang="it-IT" dirty="0"/>
                        <a:t>ARIMAX</a:t>
                      </a:r>
                    </a:p>
                  </a:txBody>
                  <a:tcPr/>
                </a:tc>
                <a:tc>
                  <a:txBody>
                    <a:bodyPr/>
                    <a:lstStyle/>
                    <a:p>
                      <a:pPr fontAlgn="base" latinLnBrk="1"/>
                      <a:r>
                        <a:rPr lang="it-IT" sz="1800" b="0" i="0" kern="1200" dirty="0">
                          <a:solidFill>
                            <a:schemeClr val="dk1"/>
                          </a:solidFill>
                          <a:effectLst/>
                          <a:latin typeface="+mn-lt"/>
                          <a:ea typeface="+mn-ea"/>
                          <a:cs typeface="+mn-cs"/>
                        </a:rPr>
                        <a:t>0.131</a:t>
                      </a:r>
                    </a:p>
                  </a:txBody>
                  <a:tcPr/>
                </a:tc>
                <a:tc>
                  <a:txBody>
                    <a:bodyPr/>
                    <a:lstStyle/>
                    <a:p>
                      <a:pPr fontAlgn="base" latinLnBrk="1"/>
                      <a:r>
                        <a:rPr lang="it-IT" sz="1800" b="0" i="0" kern="1200" dirty="0">
                          <a:solidFill>
                            <a:schemeClr val="dk1"/>
                          </a:solidFill>
                          <a:effectLst/>
                          <a:latin typeface="+mn-lt"/>
                          <a:ea typeface="+mn-ea"/>
                          <a:cs typeface="+mn-cs"/>
                        </a:rPr>
                        <a:t>0.109</a:t>
                      </a:r>
                    </a:p>
                  </a:txBody>
                  <a:tcPr/>
                </a:tc>
                <a:tc>
                  <a:txBody>
                    <a:bodyPr/>
                    <a:lstStyle/>
                    <a:p>
                      <a:r>
                        <a:rPr lang="it-IT" dirty="0"/>
                        <a:t>0.631</a:t>
                      </a:r>
                    </a:p>
                  </a:txBody>
                  <a:tcPr/>
                </a:tc>
                <a:tc>
                  <a:txBody>
                    <a:bodyPr/>
                    <a:lstStyle/>
                    <a:p>
                      <a:r>
                        <a:rPr lang="it-IT" dirty="0"/>
                        <a:t>20.67%</a:t>
                      </a:r>
                    </a:p>
                  </a:txBody>
                  <a:tcPr/>
                </a:tc>
                <a:extLst>
                  <a:ext uri="{0D108BD9-81ED-4DB2-BD59-A6C34878D82A}">
                    <a16:rowId xmlns:a16="http://schemas.microsoft.com/office/drawing/2014/main" val="3576610788"/>
                  </a:ext>
                </a:extLst>
              </a:tr>
              <a:tr h="797566">
                <a:tc>
                  <a:txBody>
                    <a:bodyPr/>
                    <a:lstStyle/>
                    <a:p>
                      <a:r>
                        <a:rPr lang="it-IT" dirty="0"/>
                        <a:t>RF</a:t>
                      </a:r>
                    </a:p>
                  </a:txBody>
                  <a:tcPr/>
                </a:tc>
                <a:tc>
                  <a:txBody>
                    <a:bodyPr/>
                    <a:lstStyle/>
                    <a:p>
                      <a:r>
                        <a:rPr lang="it-IT" dirty="0"/>
                        <a:t>0,127</a:t>
                      </a:r>
                    </a:p>
                  </a:txBody>
                  <a:tcPr/>
                </a:tc>
                <a:tc>
                  <a:txBody>
                    <a:bodyPr/>
                    <a:lstStyle/>
                    <a:p>
                      <a:r>
                        <a:rPr lang="it-IT" dirty="0"/>
                        <a:t>0.0928</a:t>
                      </a:r>
                    </a:p>
                  </a:txBody>
                  <a:tcPr/>
                </a:tc>
                <a:tc>
                  <a:txBody>
                    <a:bodyPr/>
                    <a:lstStyle/>
                    <a:p>
                      <a:r>
                        <a:rPr lang="it-IT" dirty="0"/>
                        <a:t>0.652</a:t>
                      </a:r>
                    </a:p>
                  </a:txBody>
                  <a:tcPr/>
                </a:tc>
                <a:tc>
                  <a:txBody>
                    <a:bodyPr/>
                    <a:lstStyle/>
                    <a:p>
                      <a:r>
                        <a:rPr lang="it-IT" dirty="0"/>
                        <a:t>18.01%</a:t>
                      </a:r>
                    </a:p>
                  </a:txBody>
                  <a:tcPr/>
                </a:tc>
                <a:extLst>
                  <a:ext uri="{0D108BD9-81ED-4DB2-BD59-A6C34878D82A}">
                    <a16:rowId xmlns:a16="http://schemas.microsoft.com/office/drawing/2014/main" val="763163584"/>
                  </a:ext>
                </a:extLst>
              </a:tr>
            </a:tbl>
          </a:graphicData>
        </a:graphic>
      </p:graphicFrame>
      <p:pic>
        <p:nvPicPr>
          <p:cNvPr id="23" name="Immagine 22">
            <a:extLst>
              <a:ext uri="{FF2B5EF4-FFF2-40B4-BE49-F238E27FC236}">
                <a16:creationId xmlns:a16="http://schemas.microsoft.com/office/drawing/2014/main" id="{EACAFA63-FF8C-65C9-A43B-AC7BC9CEB79C}"/>
              </a:ext>
            </a:extLst>
          </p:cNvPr>
          <p:cNvPicPr>
            <a:picLocks noChangeAspect="1"/>
          </p:cNvPicPr>
          <p:nvPr/>
        </p:nvPicPr>
        <p:blipFill>
          <a:blip r:embed="rId3"/>
          <a:stretch>
            <a:fillRect/>
          </a:stretch>
        </p:blipFill>
        <p:spPr>
          <a:xfrm>
            <a:off x="6672164" y="3747740"/>
            <a:ext cx="4218747" cy="1374435"/>
          </a:xfrm>
          <a:prstGeom prst="rect">
            <a:avLst/>
          </a:prstGeom>
        </p:spPr>
      </p:pic>
      <p:pic>
        <p:nvPicPr>
          <p:cNvPr id="25" name="Immagine 24" descr="Immagine che contiene schermata, testo, linea, Diagramma&#10;&#10;Il contenuto generato dall'IA potrebbe non essere corretto.">
            <a:extLst>
              <a:ext uri="{FF2B5EF4-FFF2-40B4-BE49-F238E27FC236}">
                <a16:creationId xmlns:a16="http://schemas.microsoft.com/office/drawing/2014/main" id="{5861CE42-2E2D-F147-4E45-64C0F7306A08}"/>
              </a:ext>
            </a:extLst>
          </p:cNvPr>
          <p:cNvPicPr>
            <a:picLocks noChangeAspect="1"/>
          </p:cNvPicPr>
          <p:nvPr/>
        </p:nvPicPr>
        <p:blipFill>
          <a:blip r:embed="rId4"/>
          <a:stretch>
            <a:fillRect/>
          </a:stretch>
        </p:blipFill>
        <p:spPr>
          <a:xfrm>
            <a:off x="6735170" y="5235347"/>
            <a:ext cx="4101151" cy="1374436"/>
          </a:xfrm>
          <a:prstGeom prst="rect">
            <a:avLst/>
          </a:prstGeom>
        </p:spPr>
      </p:pic>
    </p:spTree>
    <p:extLst>
      <p:ext uri="{BB962C8B-B14F-4D97-AF65-F5344CB8AC3E}">
        <p14:creationId xmlns:p14="http://schemas.microsoft.com/office/powerpoint/2010/main" val="3833954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02BDCD-FFFB-C312-2C26-048B992C5521}"/>
              </a:ext>
            </a:extLst>
          </p:cNvPr>
          <p:cNvSpPr>
            <a:spLocks noGrp="1"/>
          </p:cNvSpPr>
          <p:nvPr>
            <p:ph type="title"/>
          </p:nvPr>
        </p:nvSpPr>
        <p:spPr/>
        <p:txBody>
          <a:bodyPr/>
          <a:lstStyle/>
          <a:p>
            <a:r>
              <a:rPr lang="it-IT" dirty="0"/>
              <a:t>Pipeline 2 </a:t>
            </a:r>
          </a:p>
        </p:txBody>
      </p:sp>
      <p:graphicFrame>
        <p:nvGraphicFramePr>
          <p:cNvPr id="12" name="Segnaposto contenuto 11">
            <a:extLst>
              <a:ext uri="{FF2B5EF4-FFF2-40B4-BE49-F238E27FC236}">
                <a16:creationId xmlns:a16="http://schemas.microsoft.com/office/drawing/2014/main" id="{329D9ECE-56CE-E43F-E12F-31755517F7D7}"/>
              </a:ext>
            </a:extLst>
          </p:cNvPr>
          <p:cNvGraphicFramePr>
            <a:graphicFrameLocks noGrp="1"/>
          </p:cNvGraphicFramePr>
          <p:nvPr>
            <p:ph sz="half" idx="1"/>
            <p:extLst>
              <p:ext uri="{D42A27DB-BD31-4B8C-83A1-F6EECF244321}">
                <p14:modId xmlns:p14="http://schemas.microsoft.com/office/powerpoint/2010/main" val="3620829621"/>
              </p:ext>
            </p:extLst>
          </p:nvPr>
        </p:nvGraphicFramePr>
        <p:xfrm>
          <a:off x="581024" y="2914650"/>
          <a:ext cx="5422900" cy="3378200"/>
        </p:xfrm>
        <a:graphic>
          <a:graphicData uri="http://schemas.openxmlformats.org/drawingml/2006/table">
            <a:tbl>
              <a:tblPr firstRow="1" bandRow="1">
                <a:tableStyleId>{5C22544A-7EE6-4342-B048-85BDC9FD1C3A}</a:tableStyleId>
              </a:tblPr>
              <a:tblGrid>
                <a:gridCol w="1084580">
                  <a:extLst>
                    <a:ext uri="{9D8B030D-6E8A-4147-A177-3AD203B41FA5}">
                      <a16:colId xmlns:a16="http://schemas.microsoft.com/office/drawing/2014/main" val="3171048369"/>
                    </a:ext>
                  </a:extLst>
                </a:gridCol>
                <a:gridCol w="1084580">
                  <a:extLst>
                    <a:ext uri="{9D8B030D-6E8A-4147-A177-3AD203B41FA5}">
                      <a16:colId xmlns:a16="http://schemas.microsoft.com/office/drawing/2014/main" val="2377288220"/>
                    </a:ext>
                  </a:extLst>
                </a:gridCol>
                <a:gridCol w="1084580">
                  <a:extLst>
                    <a:ext uri="{9D8B030D-6E8A-4147-A177-3AD203B41FA5}">
                      <a16:colId xmlns:a16="http://schemas.microsoft.com/office/drawing/2014/main" val="420675554"/>
                    </a:ext>
                  </a:extLst>
                </a:gridCol>
                <a:gridCol w="1084580">
                  <a:extLst>
                    <a:ext uri="{9D8B030D-6E8A-4147-A177-3AD203B41FA5}">
                      <a16:colId xmlns:a16="http://schemas.microsoft.com/office/drawing/2014/main" val="3940643852"/>
                    </a:ext>
                  </a:extLst>
                </a:gridCol>
                <a:gridCol w="1084580">
                  <a:extLst>
                    <a:ext uri="{9D8B030D-6E8A-4147-A177-3AD203B41FA5}">
                      <a16:colId xmlns:a16="http://schemas.microsoft.com/office/drawing/2014/main" val="1411293147"/>
                    </a:ext>
                  </a:extLst>
                </a:gridCol>
              </a:tblGrid>
              <a:tr h="844550">
                <a:tc>
                  <a:txBody>
                    <a:bodyPr/>
                    <a:lstStyle/>
                    <a:p>
                      <a:endParaRPr lang="it-IT" dirty="0"/>
                    </a:p>
                  </a:txBody>
                  <a:tcPr/>
                </a:tc>
                <a:tc>
                  <a:txBody>
                    <a:bodyPr/>
                    <a:lstStyle/>
                    <a:p>
                      <a:r>
                        <a:rPr lang="it-IT" dirty="0"/>
                        <a:t>RMSE</a:t>
                      </a:r>
                    </a:p>
                  </a:txBody>
                  <a:tcPr/>
                </a:tc>
                <a:tc>
                  <a:txBody>
                    <a:bodyPr/>
                    <a:lstStyle/>
                    <a:p>
                      <a:r>
                        <a:rPr lang="it-IT" dirty="0"/>
                        <a:t>MAE</a:t>
                      </a:r>
                    </a:p>
                  </a:txBody>
                  <a:tcPr/>
                </a:tc>
                <a:tc>
                  <a:txBody>
                    <a:bodyPr/>
                    <a:lstStyle/>
                    <a:p>
                      <a:r>
                        <a:rPr lang="it-IT" dirty="0"/>
                        <a:t>R2</a:t>
                      </a:r>
                    </a:p>
                  </a:txBody>
                  <a:tcPr/>
                </a:tc>
                <a:tc>
                  <a:txBody>
                    <a:bodyPr/>
                    <a:lstStyle/>
                    <a:p>
                      <a:r>
                        <a:rPr lang="it-IT" dirty="0"/>
                        <a:t>MAPE</a:t>
                      </a:r>
                    </a:p>
                  </a:txBody>
                  <a:tcPr/>
                </a:tc>
                <a:extLst>
                  <a:ext uri="{0D108BD9-81ED-4DB2-BD59-A6C34878D82A}">
                    <a16:rowId xmlns:a16="http://schemas.microsoft.com/office/drawing/2014/main" val="2953512871"/>
                  </a:ext>
                </a:extLst>
              </a:tr>
              <a:tr h="844550">
                <a:tc>
                  <a:txBody>
                    <a:bodyPr/>
                    <a:lstStyle/>
                    <a:p>
                      <a:r>
                        <a:rPr lang="it-IT" dirty="0"/>
                        <a:t>Regressione</a:t>
                      </a:r>
                    </a:p>
                  </a:txBody>
                  <a:tcPr/>
                </a:tc>
                <a:tc>
                  <a:txBody>
                    <a:bodyPr/>
                    <a:lstStyle/>
                    <a:p>
                      <a:r>
                        <a:rPr lang="it-IT" dirty="0"/>
                        <a:t>0,0535</a:t>
                      </a:r>
                    </a:p>
                  </a:txBody>
                  <a:tcPr/>
                </a:tc>
                <a:tc>
                  <a:txBody>
                    <a:bodyPr/>
                    <a:lstStyle/>
                    <a:p>
                      <a:r>
                        <a:rPr lang="it-IT" dirty="0"/>
                        <a:t>0.0243</a:t>
                      </a:r>
                    </a:p>
                  </a:txBody>
                  <a:tcPr/>
                </a:tc>
                <a:tc>
                  <a:txBody>
                    <a:bodyPr/>
                    <a:lstStyle/>
                    <a:p>
                      <a:r>
                        <a:rPr lang="it-IT" dirty="0"/>
                        <a:t>0.39</a:t>
                      </a:r>
                    </a:p>
                  </a:txBody>
                  <a:tcPr/>
                </a:tc>
                <a:tc>
                  <a:txBody>
                    <a:bodyPr/>
                    <a:lstStyle/>
                    <a:p>
                      <a:r>
                        <a:rPr lang="it-IT" dirty="0"/>
                        <a:t>4.98%</a:t>
                      </a:r>
                    </a:p>
                  </a:txBody>
                  <a:tcPr/>
                </a:tc>
                <a:extLst>
                  <a:ext uri="{0D108BD9-81ED-4DB2-BD59-A6C34878D82A}">
                    <a16:rowId xmlns:a16="http://schemas.microsoft.com/office/drawing/2014/main" val="2634364402"/>
                  </a:ext>
                </a:extLst>
              </a:tr>
              <a:tr h="844550">
                <a:tc>
                  <a:txBody>
                    <a:bodyPr/>
                    <a:lstStyle/>
                    <a:p>
                      <a:r>
                        <a:rPr lang="it-IT" dirty="0"/>
                        <a:t>ARIMAX</a:t>
                      </a:r>
                    </a:p>
                  </a:txBody>
                  <a:tcPr/>
                </a:tc>
                <a:tc>
                  <a:txBody>
                    <a:bodyPr/>
                    <a:lstStyle/>
                    <a:p>
                      <a:r>
                        <a:rPr lang="it-IT" dirty="0"/>
                        <a:t>0.0663</a:t>
                      </a:r>
                    </a:p>
                  </a:txBody>
                  <a:tcPr/>
                </a:tc>
                <a:tc>
                  <a:txBody>
                    <a:bodyPr/>
                    <a:lstStyle/>
                    <a:p>
                      <a:r>
                        <a:rPr lang="it-IT" dirty="0"/>
                        <a:t>0.026</a:t>
                      </a:r>
                    </a:p>
                  </a:txBody>
                  <a:tcPr/>
                </a:tc>
                <a:tc>
                  <a:txBody>
                    <a:bodyPr/>
                    <a:lstStyle/>
                    <a:p>
                      <a:r>
                        <a:rPr lang="it-IT" dirty="0"/>
                        <a:t>0.073</a:t>
                      </a:r>
                    </a:p>
                  </a:txBody>
                  <a:tcPr/>
                </a:tc>
                <a:tc>
                  <a:txBody>
                    <a:bodyPr/>
                    <a:lstStyle/>
                    <a:p>
                      <a:r>
                        <a:rPr lang="it-IT" dirty="0"/>
                        <a:t>5.19%</a:t>
                      </a:r>
                    </a:p>
                  </a:txBody>
                  <a:tcPr/>
                </a:tc>
                <a:extLst>
                  <a:ext uri="{0D108BD9-81ED-4DB2-BD59-A6C34878D82A}">
                    <a16:rowId xmlns:a16="http://schemas.microsoft.com/office/drawing/2014/main" val="306313120"/>
                  </a:ext>
                </a:extLst>
              </a:tr>
              <a:tr h="844550">
                <a:tc>
                  <a:txBody>
                    <a:bodyPr/>
                    <a:lstStyle/>
                    <a:p>
                      <a:r>
                        <a:rPr lang="it-IT" dirty="0"/>
                        <a:t>RF</a:t>
                      </a:r>
                    </a:p>
                  </a:txBody>
                  <a:tcPr/>
                </a:tc>
                <a:tc>
                  <a:txBody>
                    <a:bodyPr/>
                    <a:lstStyle/>
                    <a:p>
                      <a:r>
                        <a:rPr lang="it-IT" dirty="0"/>
                        <a:t>0.057</a:t>
                      </a:r>
                    </a:p>
                  </a:txBody>
                  <a:tcPr/>
                </a:tc>
                <a:tc>
                  <a:txBody>
                    <a:bodyPr/>
                    <a:lstStyle/>
                    <a:p>
                      <a:r>
                        <a:rPr lang="it-IT" dirty="0"/>
                        <a:t>0.0225</a:t>
                      </a:r>
                    </a:p>
                  </a:txBody>
                  <a:tcPr/>
                </a:tc>
                <a:tc>
                  <a:txBody>
                    <a:bodyPr/>
                    <a:lstStyle/>
                    <a:p>
                      <a:r>
                        <a:rPr lang="it-IT" dirty="0"/>
                        <a:t>0.30</a:t>
                      </a:r>
                    </a:p>
                  </a:txBody>
                  <a:tcPr/>
                </a:tc>
                <a:tc>
                  <a:txBody>
                    <a:bodyPr/>
                    <a:lstStyle/>
                    <a:p>
                      <a:r>
                        <a:rPr lang="it-IT" dirty="0"/>
                        <a:t>4,53%</a:t>
                      </a:r>
                    </a:p>
                  </a:txBody>
                  <a:tcPr/>
                </a:tc>
                <a:extLst>
                  <a:ext uri="{0D108BD9-81ED-4DB2-BD59-A6C34878D82A}">
                    <a16:rowId xmlns:a16="http://schemas.microsoft.com/office/drawing/2014/main" val="1484198842"/>
                  </a:ext>
                </a:extLst>
              </a:tr>
            </a:tbl>
          </a:graphicData>
        </a:graphic>
      </p:graphicFrame>
      <p:pic>
        <p:nvPicPr>
          <p:cNvPr id="11" name="Immagine 10" descr="Immagine che contiene linea, Diagramma, diagramma, testo&#10;&#10;Il contenuto generato dall'IA potrebbe non essere corretto.">
            <a:extLst>
              <a:ext uri="{FF2B5EF4-FFF2-40B4-BE49-F238E27FC236}">
                <a16:creationId xmlns:a16="http://schemas.microsoft.com/office/drawing/2014/main" id="{1ED65950-5C31-F1D8-C46E-1ACC82698CDA}"/>
              </a:ext>
            </a:extLst>
          </p:cNvPr>
          <p:cNvPicPr>
            <a:picLocks noChangeAspect="1"/>
          </p:cNvPicPr>
          <p:nvPr/>
        </p:nvPicPr>
        <p:blipFill>
          <a:blip r:embed="rId2"/>
          <a:stretch>
            <a:fillRect/>
          </a:stretch>
        </p:blipFill>
        <p:spPr>
          <a:xfrm>
            <a:off x="6334360" y="3636725"/>
            <a:ext cx="5366957" cy="1386126"/>
          </a:xfrm>
          <a:prstGeom prst="rect">
            <a:avLst/>
          </a:prstGeom>
        </p:spPr>
      </p:pic>
      <p:sp>
        <p:nvSpPr>
          <p:cNvPr id="13" name="CasellaDiTesto 12">
            <a:extLst>
              <a:ext uri="{FF2B5EF4-FFF2-40B4-BE49-F238E27FC236}">
                <a16:creationId xmlns:a16="http://schemas.microsoft.com/office/drawing/2014/main" id="{9630F026-A624-85D9-C324-1DA6A055B705}"/>
              </a:ext>
            </a:extLst>
          </p:cNvPr>
          <p:cNvSpPr txBox="1"/>
          <p:nvPr/>
        </p:nvSpPr>
        <p:spPr>
          <a:xfrm>
            <a:off x="1003300" y="2146300"/>
            <a:ext cx="4349750" cy="646331"/>
          </a:xfrm>
          <a:prstGeom prst="rect">
            <a:avLst/>
          </a:prstGeom>
          <a:noFill/>
        </p:spPr>
        <p:txBody>
          <a:bodyPr wrap="square" rtlCol="0">
            <a:spAutoFit/>
          </a:bodyPr>
          <a:lstStyle/>
          <a:p>
            <a:r>
              <a:rPr lang="it-IT" dirty="0"/>
              <a:t>Modello meno performante, test fatti solo su giornalieri</a:t>
            </a:r>
          </a:p>
        </p:txBody>
      </p:sp>
      <p:pic>
        <p:nvPicPr>
          <p:cNvPr id="14" name="Immagine 13">
            <a:extLst>
              <a:ext uri="{FF2B5EF4-FFF2-40B4-BE49-F238E27FC236}">
                <a16:creationId xmlns:a16="http://schemas.microsoft.com/office/drawing/2014/main" id="{ED89DA7E-6B51-61CB-64C9-8CBAB8870867}"/>
              </a:ext>
            </a:extLst>
          </p:cNvPr>
          <p:cNvPicPr>
            <a:picLocks noChangeAspect="1"/>
          </p:cNvPicPr>
          <p:nvPr/>
        </p:nvPicPr>
        <p:blipFill>
          <a:blip r:embed="rId3"/>
          <a:stretch>
            <a:fillRect/>
          </a:stretch>
        </p:blipFill>
        <p:spPr>
          <a:xfrm>
            <a:off x="6334360" y="1947243"/>
            <a:ext cx="5629272" cy="1583357"/>
          </a:xfrm>
          <a:prstGeom prst="rect">
            <a:avLst/>
          </a:prstGeom>
        </p:spPr>
      </p:pic>
      <p:pic>
        <p:nvPicPr>
          <p:cNvPr id="18" name="Immagine 17" descr="Immagine che contiene linea, Diagramma, Carattere, diagramma&#10;&#10;Il contenuto generato dall'IA potrebbe non essere corretto.">
            <a:extLst>
              <a:ext uri="{FF2B5EF4-FFF2-40B4-BE49-F238E27FC236}">
                <a16:creationId xmlns:a16="http://schemas.microsoft.com/office/drawing/2014/main" id="{8DD90F02-AC36-377F-9CB4-9E11424AC5E6}"/>
              </a:ext>
            </a:extLst>
          </p:cNvPr>
          <p:cNvPicPr>
            <a:picLocks noChangeAspect="1"/>
          </p:cNvPicPr>
          <p:nvPr/>
        </p:nvPicPr>
        <p:blipFill>
          <a:blip r:embed="rId4"/>
          <a:stretch>
            <a:fillRect/>
          </a:stretch>
        </p:blipFill>
        <p:spPr>
          <a:xfrm>
            <a:off x="6334360" y="5022851"/>
            <a:ext cx="5422900" cy="1553163"/>
          </a:xfrm>
          <a:prstGeom prst="rect">
            <a:avLst/>
          </a:prstGeom>
        </p:spPr>
      </p:pic>
    </p:spTree>
    <p:extLst>
      <p:ext uri="{BB962C8B-B14F-4D97-AF65-F5344CB8AC3E}">
        <p14:creationId xmlns:p14="http://schemas.microsoft.com/office/powerpoint/2010/main" val="1386707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86F5E3-45F3-B45B-50B0-27AC16BE14AE}"/>
              </a:ext>
            </a:extLst>
          </p:cNvPr>
          <p:cNvSpPr>
            <a:spLocks noGrp="1"/>
          </p:cNvSpPr>
          <p:nvPr>
            <p:ph type="title"/>
          </p:nvPr>
        </p:nvSpPr>
        <p:spPr/>
        <p:txBody>
          <a:bodyPr/>
          <a:lstStyle/>
          <a:p>
            <a:r>
              <a:rPr lang="it-IT" dirty="0"/>
              <a:t>Pipeline 3</a:t>
            </a:r>
          </a:p>
        </p:txBody>
      </p:sp>
      <p:graphicFrame>
        <p:nvGraphicFramePr>
          <p:cNvPr id="6" name="Segnaposto contenuto 5">
            <a:extLst>
              <a:ext uri="{FF2B5EF4-FFF2-40B4-BE49-F238E27FC236}">
                <a16:creationId xmlns:a16="http://schemas.microsoft.com/office/drawing/2014/main" id="{A2A5B849-0CEE-33D7-4258-CCFD05097B09}"/>
              </a:ext>
            </a:extLst>
          </p:cNvPr>
          <p:cNvGraphicFramePr>
            <a:graphicFrameLocks noGrp="1"/>
          </p:cNvGraphicFramePr>
          <p:nvPr>
            <p:ph sz="half" idx="1"/>
            <p:extLst>
              <p:ext uri="{D42A27DB-BD31-4B8C-83A1-F6EECF244321}">
                <p14:modId xmlns:p14="http://schemas.microsoft.com/office/powerpoint/2010/main" val="254206445"/>
              </p:ext>
            </p:extLst>
          </p:nvPr>
        </p:nvGraphicFramePr>
        <p:xfrm>
          <a:off x="504824" y="2786654"/>
          <a:ext cx="5991225" cy="3384488"/>
        </p:xfrm>
        <a:graphic>
          <a:graphicData uri="http://schemas.openxmlformats.org/drawingml/2006/table">
            <a:tbl>
              <a:tblPr firstRow="1" bandRow="1">
                <a:tableStyleId>{5C22544A-7EE6-4342-B048-85BDC9FD1C3A}</a:tableStyleId>
              </a:tblPr>
              <a:tblGrid>
                <a:gridCol w="1198245">
                  <a:extLst>
                    <a:ext uri="{9D8B030D-6E8A-4147-A177-3AD203B41FA5}">
                      <a16:colId xmlns:a16="http://schemas.microsoft.com/office/drawing/2014/main" val="3106991193"/>
                    </a:ext>
                  </a:extLst>
                </a:gridCol>
                <a:gridCol w="1198245">
                  <a:extLst>
                    <a:ext uri="{9D8B030D-6E8A-4147-A177-3AD203B41FA5}">
                      <a16:colId xmlns:a16="http://schemas.microsoft.com/office/drawing/2014/main" val="3434175066"/>
                    </a:ext>
                  </a:extLst>
                </a:gridCol>
                <a:gridCol w="1198245">
                  <a:extLst>
                    <a:ext uri="{9D8B030D-6E8A-4147-A177-3AD203B41FA5}">
                      <a16:colId xmlns:a16="http://schemas.microsoft.com/office/drawing/2014/main" val="2193331037"/>
                    </a:ext>
                  </a:extLst>
                </a:gridCol>
                <a:gridCol w="1198245">
                  <a:extLst>
                    <a:ext uri="{9D8B030D-6E8A-4147-A177-3AD203B41FA5}">
                      <a16:colId xmlns:a16="http://schemas.microsoft.com/office/drawing/2014/main" val="2148674787"/>
                    </a:ext>
                  </a:extLst>
                </a:gridCol>
                <a:gridCol w="1198245">
                  <a:extLst>
                    <a:ext uri="{9D8B030D-6E8A-4147-A177-3AD203B41FA5}">
                      <a16:colId xmlns:a16="http://schemas.microsoft.com/office/drawing/2014/main" val="3234783989"/>
                    </a:ext>
                  </a:extLst>
                </a:gridCol>
              </a:tblGrid>
              <a:tr h="1156696">
                <a:tc>
                  <a:txBody>
                    <a:bodyPr/>
                    <a:lstStyle/>
                    <a:p>
                      <a:endParaRPr lang="it-IT"/>
                    </a:p>
                  </a:txBody>
                  <a:tcPr/>
                </a:tc>
                <a:tc>
                  <a:txBody>
                    <a:bodyPr/>
                    <a:lstStyle/>
                    <a:p>
                      <a:r>
                        <a:rPr lang="it-IT" dirty="0"/>
                        <a:t>RMSE</a:t>
                      </a:r>
                    </a:p>
                  </a:txBody>
                  <a:tcPr/>
                </a:tc>
                <a:tc>
                  <a:txBody>
                    <a:bodyPr/>
                    <a:lstStyle/>
                    <a:p>
                      <a:r>
                        <a:rPr lang="it-IT" dirty="0"/>
                        <a:t>MAE</a:t>
                      </a:r>
                    </a:p>
                  </a:txBody>
                  <a:tcPr/>
                </a:tc>
                <a:tc>
                  <a:txBody>
                    <a:bodyPr/>
                    <a:lstStyle/>
                    <a:p>
                      <a:r>
                        <a:rPr lang="it-IT" dirty="0"/>
                        <a:t>R2</a:t>
                      </a:r>
                    </a:p>
                  </a:txBody>
                  <a:tcPr/>
                </a:tc>
                <a:tc>
                  <a:txBody>
                    <a:bodyPr/>
                    <a:lstStyle/>
                    <a:p>
                      <a:r>
                        <a:rPr lang="it-IT" dirty="0"/>
                        <a:t>MAPE</a:t>
                      </a:r>
                    </a:p>
                  </a:txBody>
                  <a:tcPr/>
                </a:tc>
                <a:extLst>
                  <a:ext uri="{0D108BD9-81ED-4DB2-BD59-A6C34878D82A}">
                    <a16:rowId xmlns:a16="http://schemas.microsoft.com/office/drawing/2014/main" val="3815007987"/>
                  </a:ext>
                </a:extLst>
              </a:tr>
              <a:tr h="1113896">
                <a:tc>
                  <a:txBody>
                    <a:bodyPr/>
                    <a:lstStyle/>
                    <a:p>
                      <a:r>
                        <a:rPr lang="it-IT" dirty="0"/>
                        <a:t>RF</a:t>
                      </a:r>
                    </a:p>
                  </a:txBody>
                  <a:tcPr/>
                </a:tc>
                <a:tc>
                  <a:txBody>
                    <a:bodyPr/>
                    <a:lstStyle/>
                    <a:p>
                      <a:r>
                        <a:rPr lang="it-IT" dirty="0"/>
                        <a:t>328.1</a:t>
                      </a:r>
                    </a:p>
                  </a:txBody>
                  <a:tcPr/>
                </a:tc>
                <a:tc>
                  <a:txBody>
                    <a:bodyPr/>
                    <a:lstStyle/>
                    <a:p>
                      <a:r>
                        <a:rPr lang="it-IT" dirty="0"/>
                        <a:t>247.4</a:t>
                      </a:r>
                    </a:p>
                  </a:txBody>
                  <a:tcPr/>
                </a:tc>
                <a:tc>
                  <a:txBody>
                    <a:bodyPr/>
                    <a:lstStyle/>
                    <a:p>
                      <a:r>
                        <a:rPr lang="it-IT" dirty="0"/>
                        <a:t>0.96</a:t>
                      </a:r>
                    </a:p>
                  </a:txBody>
                  <a:tcPr/>
                </a:tc>
                <a:tc>
                  <a:txBody>
                    <a:bodyPr/>
                    <a:lstStyle/>
                    <a:p>
                      <a:r>
                        <a:rPr lang="it-IT" dirty="0"/>
                        <a:t>5.17%</a:t>
                      </a:r>
                    </a:p>
                  </a:txBody>
                  <a:tcPr/>
                </a:tc>
                <a:extLst>
                  <a:ext uri="{0D108BD9-81ED-4DB2-BD59-A6C34878D82A}">
                    <a16:rowId xmlns:a16="http://schemas.microsoft.com/office/drawing/2014/main" val="487844891"/>
                  </a:ext>
                </a:extLst>
              </a:tr>
              <a:tr h="1113896">
                <a:tc>
                  <a:txBody>
                    <a:bodyPr/>
                    <a:lstStyle/>
                    <a:p>
                      <a:r>
                        <a:rPr lang="it-IT" dirty="0" err="1"/>
                        <a:t>Regression</a:t>
                      </a:r>
                      <a:endParaRPr lang="it-IT" dirty="0"/>
                    </a:p>
                  </a:txBody>
                  <a:tcPr/>
                </a:tc>
                <a:tc>
                  <a:txBody>
                    <a:bodyPr/>
                    <a:lstStyle/>
                    <a:p>
                      <a:r>
                        <a:rPr lang="it-IT" dirty="0"/>
                        <a:t>428.7</a:t>
                      </a:r>
                    </a:p>
                  </a:txBody>
                  <a:tcPr/>
                </a:tc>
                <a:tc>
                  <a:txBody>
                    <a:bodyPr/>
                    <a:lstStyle/>
                    <a:p>
                      <a:r>
                        <a:rPr lang="it-IT" dirty="0"/>
                        <a:t>320.2</a:t>
                      </a:r>
                    </a:p>
                  </a:txBody>
                  <a:tcPr/>
                </a:tc>
                <a:tc>
                  <a:txBody>
                    <a:bodyPr/>
                    <a:lstStyle/>
                    <a:p>
                      <a:r>
                        <a:rPr lang="it-IT" dirty="0"/>
                        <a:t>0.94</a:t>
                      </a:r>
                    </a:p>
                  </a:txBody>
                  <a:tcPr/>
                </a:tc>
                <a:tc>
                  <a:txBody>
                    <a:bodyPr/>
                    <a:lstStyle/>
                    <a:p>
                      <a:r>
                        <a:rPr lang="it-IT" dirty="0"/>
                        <a:t>7.95%</a:t>
                      </a:r>
                    </a:p>
                  </a:txBody>
                  <a:tcPr/>
                </a:tc>
                <a:extLst>
                  <a:ext uri="{0D108BD9-81ED-4DB2-BD59-A6C34878D82A}">
                    <a16:rowId xmlns:a16="http://schemas.microsoft.com/office/drawing/2014/main" val="3700499652"/>
                  </a:ext>
                </a:extLst>
              </a:tr>
            </a:tbl>
          </a:graphicData>
        </a:graphic>
      </p:graphicFrame>
      <p:pic>
        <p:nvPicPr>
          <p:cNvPr id="5" name="Segnaposto contenuto 4">
            <a:extLst>
              <a:ext uri="{FF2B5EF4-FFF2-40B4-BE49-F238E27FC236}">
                <a16:creationId xmlns:a16="http://schemas.microsoft.com/office/drawing/2014/main" id="{14A01B05-9F25-2F2B-44A4-EEF1EE420F1A}"/>
              </a:ext>
            </a:extLst>
          </p:cNvPr>
          <p:cNvPicPr>
            <a:picLocks noGrp="1" noChangeAspect="1"/>
          </p:cNvPicPr>
          <p:nvPr>
            <p:ph sz="half" idx="2"/>
          </p:nvPr>
        </p:nvPicPr>
        <p:blipFill>
          <a:blip r:embed="rId2"/>
          <a:stretch>
            <a:fillRect/>
          </a:stretch>
        </p:blipFill>
        <p:spPr>
          <a:xfrm>
            <a:off x="6884286" y="2729370"/>
            <a:ext cx="4676718" cy="1614030"/>
          </a:xfrm>
          <a:prstGeom prst="rect">
            <a:avLst/>
          </a:prstGeom>
        </p:spPr>
      </p:pic>
      <p:pic>
        <p:nvPicPr>
          <p:cNvPr id="9" name="Immagine 8" descr="Immagine che contiene schermata, testo, linea, Diagramma&#10;&#10;Il contenuto generato dall'IA potrebbe non essere corretto.">
            <a:extLst>
              <a:ext uri="{FF2B5EF4-FFF2-40B4-BE49-F238E27FC236}">
                <a16:creationId xmlns:a16="http://schemas.microsoft.com/office/drawing/2014/main" id="{A94FB9F9-87CA-BF42-99C2-475AFD518201}"/>
              </a:ext>
            </a:extLst>
          </p:cNvPr>
          <p:cNvPicPr>
            <a:picLocks noChangeAspect="1"/>
          </p:cNvPicPr>
          <p:nvPr/>
        </p:nvPicPr>
        <p:blipFill>
          <a:blip r:embed="rId3"/>
          <a:stretch>
            <a:fillRect/>
          </a:stretch>
        </p:blipFill>
        <p:spPr>
          <a:xfrm>
            <a:off x="6934091" y="4705413"/>
            <a:ext cx="4577109" cy="1629753"/>
          </a:xfrm>
          <a:prstGeom prst="rect">
            <a:avLst/>
          </a:prstGeom>
        </p:spPr>
      </p:pic>
    </p:spTree>
    <p:extLst>
      <p:ext uri="{BB962C8B-B14F-4D97-AF65-F5344CB8AC3E}">
        <p14:creationId xmlns:p14="http://schemas.microsoft.com/office/powerpoint/2010/main" val="267582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F4470C-21B1-D2D9-52D6-1608BDFA2D04}"/>
              </a:ext>
            </a:extLst>
          </p:cNvPr>
          <p:cNvSpPr>
            <a:spLocks noGrp="1"/>
          </p:cNvSpPr>
          <p:nvPr>
            <p:ph type="title"/>
          </p:nvPr>
        </p:nvSpPr>
        <p:spPr/>
        <p:txBody>
          <a:bodyPr/>
          <a:lstStyle/>
          <a:p>
            <a:r>
              <a:rPr lang="it-IT" dirty="0"/>
              <a:t>Considerazioni sui modelli</a:t>
            </a:r>
          </a:p>
        </p:txBody>
      </p:sp>
      <p:pic>
        <p:nvPicPr>
          <p:cNvPr id="8" name="Segnaposto contenuto 7" descr="Immagine che contiene testo, linea, schermata, Diagramma&#10;&#10;Il contenuto generato dall'IA potrebbe non essere corretto.">
            <a:extLst>
              <a:ext uri="{FF2B5EF4-FFF2-40B4-BE49-F238E27FC236}">
                <a16:creationId xmlns:a16="http://schemas.microsoft.com/office/drawing/2014/main" id="{068C445A-5FF8-5616-031E-813C3E20D76F}"/>
              </a:ext>
            </a:extLst>
          </p:cNvPr>
          <p:cNvPicPr>
            <a:picLocks noGrp="1" noChangeAspect="1"/>
          </p:cNvPicPr>
          <p:nvPr>
            <p:ph sz="half" idx="2"/>
          </p:nvPr>
        </p:nvPicPr>
        <p:blipFill>
          <a:blip r:embed="rId2"/>
          <a:stretch>
            <a:fillRect/>
          </a:stretch>
        </p:blipFill>
        <p:spPr>
          <a:xfrm>
            <a:off x="445827" y="4039069"/>
            <a:ext cx="5422900" cy="1944395"/>
          </a:xfrm>
        </p:spPr>
      </p:pic>
      <p:sp>
        <p:nvSpPr>
          <p:cNvPr id="9" name="CasellaDiTesto 8">
            <a:extLst>
              <a:ext uri="{FF2B5EF4-FFF2-40B4-BE49-F238E27FC236}">
                <a16:creationId xmlns:a16="http://schemas.microsoft.com/office/drawing/2014/main" id="{194C28CD-4CD1-DD3E-7CB5-865DA6863F26}"/>
              </a:ext>
            </a:extLst>
          </p:cNvPr>
          <p:cNvSpPr txBox="1"/>
          <p:nvPr/>
        </p:nvSpPr>
        <p:spPr>
          <a:xfrm>
            <a:off x="581193" y="2320809"/>
            <a:ext cx="4824484" cy="1477328"/>
          </a:xfrm>
          <a:prstGeom prst="rect">
            <a:avLst/>
          </a:prstGeom>
          <a:noFill/>
        </p:spPr>
        <p:txBody>
          <a:bodyPr wrap="square" rtlCol="0">
            <a:spAutoFit/>
          </a:bodyPr>
          <a:lstStyle/>
          <a:p>
            <a:r>
              <a:rPr lang="it-IT" dirty="0"/>
              <a:t>Il modello di regressione </a:t>
            </a:r>
            <a:r>
              <a:rPr lang="it-IT" dirty="0" err="1"/>
              <a:t>linerare</a:t>
            </a:r>
            <a:r>
              <a:rPr lang="it-IT" dirty="0"/>
              <a:t> riesce a raccogliere molto bene il trend della serie storica, i residui tuttavia contengono un po’ di eteroschedasticità risultando inaffidabile per valori del target più alti.</a:t>
            </a:r>
          </a:p>
        </p:txBody>
      </p:sp>
      <p:pic>
        <p:nvPicPr>
          <p:cNvPr id="13" name="Immagine 12" descr="Immagine che contiene linea, testo, schermata, Diagramma&#10;&#10;Il contenuto generato dall'IA potrebbe non essere corretto.">
            <a:extLst>
              <a:ext uri="{FF2B5EF4-FFF2-40B4-BE49-F238E27FC236}">
                <a16:creationId xmlns:a16="http://schemas.microsoft.com/office/drawing/2014/main" id="{8776FBC7-8E5D-7681-FC8B-693D98B657DD}"/>
              </a:ext>
            </a:extLst>
          </p:cNvPr>
          <p:cNvPicPr>
            <a:picLocks noChangeAspect="1"/>
          </p:cNvPicPr>
          <p:nvPr/>
        </p:nvPicPr>
        <p:blipFill>
          <a:blip r:embed="rId3"/>
          <a:stretch>
            <a:fillRect/>
          </a:stretch>
        </p:blipFill>
        <p:spPr>
          <a:xfrm>
            <a:off x="5986818" y="4114655"/>
            <a:ext cx="5559788" cy="1793222"/>
          </a:xfrm>
          <a:prstGeom prst="rect">
            <a:avLst/>
          </a:prstGeom>
        </p:spPr>
      </p:pic>
      <p:sp>
        <p:nvSpPr>
          <p:cNvPr id="15" name="CasellaDiTesto 14">
            <a:extLst>
              <a:ext uri="{FF2B5EF4-FFF2-40B4-BE49-F238E27FC236}">
                <a16:creationId xmlns:a16="http://schemas.microsoft.com/office/drawing/2014/main" id="{03F9606C-C8D1-A2C4-3810-8E5342130D48}"/>
              </a:ext>
            </a:extLst>
          </p:cNvPr>
          <p:cNvSpPr txBox="1"/>
          <p:nvPr/>
        </p:nvSpPr>
        <p:spPr>
          <a:xfrm>
            <a:off x="6207947" y="2191195"/>
            <a:ext cx="4974404" cy="1477328"/>
          </a:xfrm>
          <a:prstGeom prst="rect">
            <a:avLst/>
          </a:prstGeom>
          <a:noFill/>
        </p:spPr>
        <p:txBody>
          <a:bodyPr wrap="square">
            <a:spAutoFit/>
          </a:bodyPr>
          <a:lstStyle/>
          <a:p>
            <a:r>
              <a:rPr lang="it-IT" dirty="0"/>
              <a:t>Il modello Random </a:t>
            </a:r>
            <a:r>
              <a:rPr lang="it-IT" dirty="0" err="1"/>
              <a:t>forest</a:t>
            </a:r>
            <a:r>
              <a:rPr lang="it-IT" dirty="0"/>
              <a:t> si presta ad essere molto robusto e ad ottenere un buon riscontro sia come affidabilità che come performance, riducendo l’errore rispetto al modello di regressione all’aumentare della variabile target.</a:t>
            </a:r>
          </a:p>
        </p:txBody>
      </p:sp>
    </p:spTree>
    <p:extLst>
      <p:ext uri="{BB962C8B-B14F-4D97-AF65-F5344CB8AC3E}">
        <p14:creationId xmlns:p14="http://schemas.microsoft.com/office/powerpoint/2010/main" val="3175458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4F27C8-32BC-0390-6526-BCC238A8F890}"/>
              </a:ext>
            </a:extLst>
          </p:cNvPr>
          <p:cNvSpPr>
            <a:spLocks noGrp="1"/>
          </p:cNvSpPr>
          <p:nvPr>
            <p:ph type="title"/>
          </p:nvPr>
        </p:nvSpPr>
        <p:spPr>
          <a:xfrm>
            <a:off x="581193" y="729658"/>
            <a:ext cx="11029616" cy="988332"/>
          </a:xfrm>
        </p:spPr>
        <p:txBody>
          <a:bodyPr anchor="b">
            <a:normAutofit/>
          </a:bodyPr>
          <a:lstStyle/>
          <a:p>
            <a:r>
              <a:rPr lang="it-IT" dirty="0"/>
              <a:t>Supporto alle decisioni </a:t>
            </a:r>
          </a:p>
        </p:txBody>
      </p:sp>
      <p:pic>
        <p:nvPicPr>
          <p:cNvPr id="5" name="Picture 4" descr="Figura umana di legno">
            <a:extLst>
              <a:ext uri="{FF2B5EF4-FFF2-40B4-BE49-F238E27FC236}">
                <a16:creationId xmlns:a16="http://schemas.microsoft.com/office/drawing/2014/main" id="{2F374EF3-09E2-B0C1-DAB1-BA35C62CB0BE}"/>
              </a:ext>
            </a:extLst>
          </p:cNvPr>
          <p:cNvPicPr>
            <a:picLocks noChangeAspect="1"/>
          </p:cNvPicPr>
          <p:nvPr/>
        </p:nvPicPr>
        <p:blipFill>
          <a:blip r:embed="rId2">
            <a:grayscl/>
            <a:extLst>
              <a:ext uri="{BEBA8EAE-BF5A-486C-A8C5-ECC9F3942E4B}">
                <a14:imgProps xmlns:a14="http://schemas.microsoft.com/office/drawing/2010/main">
                  <a14:imgLayer r:embed="rId3">
                    <a14:imgEffect>
                      <a14:saturation sat="108000"/>
                    </a14:imgEffect>
                  </a14:imgLayer>
                </a14:imgProps>
              </a:ext>
            </a:extLst>
          </a:blip>
          <a:srcRect r="375" b="1"/>
          <a:stretch>
            <a:fillRect/>
          </a:stretch>
        </p:blipFill>
        <p:spPr>
          <a:xfrm>
            <a:off x="581193" y="2228003"/>
            <a:ext cx="5422390" cy="3633047"/>
          </a:xfrm>
          <a:prstGeom prst="rect">
            <a:avLst/>
          </a:prstGeom>
          <a:noFill/>
        </p:spPr>
      </p:pic>
      <p:sp>
        <p:nvSpPr>
          <p:cNvPr id="14" name="Content Placeholder 3">
            <a:extLst>
              <a:ext uri="{FF2B5EF4-FFF2-40B4-BE49-F238E27FC236}">
                <a16:creationId xmlns:a16="http://schemas.microsoft.com/office/drawing/2014/main" id="{83FC0796-1F80-8858-D77B-D01BA74FBA08}"/>
              </a:ext>
            </a:extLst>
          </p:cNvPr>
          <p:cNvSpPr>
            <a:spLocks noGrp="1"/>
          </p:cNvSpPr>
          <p:nvPr>
            <p:ph sz="half" idx="2"/>
          </p:nvPr>
        </p:nvSpPr>
        <p:spPr>
          <a:xfrm>
            <a:off x="6188417" y="2228003"/>
            <a:ext cx="5422392" cy="3633047"/>
          </a:xfrm>
        </p:spPr>
        <p:txBody>
          <a:bodyPr/>
          <a:lstStyle/>
          <a:p>
            <a:r>
              <a:rPr lang="en-US" dirty="0"/>
              <a:t>In </a:t>
            </a:r>
            <a:r>
              <a:rPr lang="en-US" dirty="0" err="1"/>
              <a:t>che</a:t>
            </a:r>
            <a:r>
              <a:rPr lang="en-US" dirty="0"/>
              <a:t> </a:t>
            </a:r>
            <a:r>
              <a:rPr lang="en-US" dirty="0" err="1"/>
              <a:t>periodi</a:t>
            </a:r>
            <a:r>
              <a:rPr lang="en-US" dirty="0"/>
              <a:t> </a:t>
            </a:r>
            <a:r>
              <a:rPr lang="en-US" dirty="0" err="1"/>
              <a:t>dell’anno</a:t>
            </a:r>
            <a:r>
              <a:rPr lang="en-US" dirty="0"/>
              <a:t> e del Giorno mi </a:t>
            </a:r>
            <a:r>
              <a:rPr lang="en-US" dirty="0" err="1"/>
              <a:t>conviene</a:t>
            </a:r>
            <a:r>
              <a:rPr lang="en-US" dirty="0"/>
              <a:t> </a:t>
            </a:r>
            <a:r>
              <a:rPr lang="en-US" dirty="0" err="1"/>
              <a:t>investire</a:t>
            </a:r>
            <a:r>
              <a:rPr lang="en-US" dirty="0"/>
              <a:t> di </a:t>
            </a:r>
            <a:r>
              <a:rPr lang="en-US" dirty="0" err="1"/>
              <a:t>più</a:t>
            </a:r>
            <a:r>
              <a:rPr lang="en-US" dirty="0"/>
              <a:t>?</a:t>
            </a:r>
          </a:p>
          <a:p>
            <a:r>
              <a:rPr lang="en-US" dirty="0"/>
              <a:t>Quanto è </a:t>
            </a:r>
            <a:r>
              <a:rPr lang="en-US" dirty="0" err="1"/>
              <a:t>efficiente</a:t>
            </a:r>
            <a:r>
              <a:rPr lang="en-US" dirty="0"/>
              <a:t> il </a:t>
            </a:r>
            <a:r>
              <a:rPr lang="en-US" dirty="0" err="1"/>
              <a:t>mio</a:t>
            </a:r>
            <a:r>
              <a:rPr lang="en-US" dirty="0"/>
              <a:t> business rispetto al </a:t>
            </a:r>
            <a:r>
              <a:rPr lang="en-US" dirty="0" err="1"/>
              <a:t>clima</a:t>
            </a:r>
            <a:r>
              <a:rPr lang="en-US" dirty="0"/>
              <a:t>? </a:t>
            </a:r>
          </a:p>
          <a:p>
            <a:r>
              <a:rPr lang="en-US" dirty="0" err="1"/>
              <a:t>Qual’è</a:t>
            </a:r>
            <a:r>
              <a:rPr lang="en-US" dirty="0"/>
              <a:t> la </a:t>
            </a:r>
            <a:r>
              <a:rPr lang="en-US" dirty="0" err="1"/>
              <a:t>percentuale</a:t>
            </a:r>
            <a:r>
              <a:rPr lang="en-US" dirty="0"/>
              <a:t> di </a:t>
            </a:r>
            <a:r>
              <a:rPr lang="en-US" dirty="0" err="1"/>
              <a:t>abbonati</a:t>
            </a:r>
            <a:r>
              <a:rPr lang="en-US" dirty="0"/>
              <a:t> rispetto ai casual</a:t>
            </a:r>
          </a:p>
          <a:p>
            <a:endParaRPr lang="en-US" dirty="0"/>
          </a:p>
        </p:txBody>
      </p:sp>
    </p:spTree>
    <p:extLst>
      <p:ext uri="{BB962C8B-B14F-4D97-AF65-F5344CB8AC3E}">
        <p14:creationId xmlns:p14="http://schemas.microsoft.com/office/powerpoint/2010/main" val="871909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9C749A-B7D3-0A34-B8E2-FBC7E8366CDD}"/>
              </a:ext>
            </a:extLst>
          </p:cNvPr>
          <p:cNvSpPr>
            <a:spLocks noGrp="1"/>
          </p:cNvSpPr>
          <p:nvPr>
            <p:ph type="title"/>
          </p:nvPr>
        </p:nvSpPr>
        <p:spPr/>
        <p:txBody>
          <a:bodyPr/>
          <a:lstStyle/>
          <a:p>
            <a:r>
              <a:rPr lang="it-IT" dirty="0"/>
              <a:t>Abbonati vs Casual</a:t>
            </a:r>
          </a:p>
        </p:txBody>
      </p:sp>
      <p:sp>
        <p:nvSpPr>
          <p:cNvPr id="4" name="Segnaposto contenuto 3">
            <a:extLst>
              <a:ext uri="{FF2B5EF4-FFF2-40B4-BE49-F238E27FC236}">
                <a16:creationId xmlns:a16="http://schemas.microsoft.com/office/drawing/2014/main" id="{F1CFFE83-25F1-C010-E770-CB452CD735CC}"/>
              </a:ext>
            </a:extLst>
          </p:cNvPr>
          <p:cNvSpPr>
            <a:spLocks noGrp="1"/>
          </p:cNvSpPr>
          <p:nvPr>
            <p:ph sz="half" idx="2"/>
          </p:nvPr>
        </p:nvSpPr>
        <p:spPr>
          <a:xfrm>
            <a:off x="6188418" y="2228003"/>
            <a:ext cx="5422392" cy="3633047"/>
          </a:xfrm>
        </p:spPr>
        <p:txBody>
          <a:bodyPr/>
          <a:lstStyle/>
          <a:p>
            <a:r>
              <a:rPr lang="it-IT" dirty="0"/>
              <a:t>Da questo grafico si può notare come la percentuale di abbonati in media aumenta nei periodi freddi mentre si abbassa nei periodi caldi </a:t>
            </a:r>
          </a:p>
          <a:p>
            <a:r>
              <a:rPr lang="it-IT" dirty="0"/>
              <a:t>In media gli utenti registrati sono l’82.5% dei totali, ovvero la maggior parte delle persone che utilizzano le biciclette sono abbonati, mentre solo il 17.5% sono casual, tuttavia i casual si concentrano molto di più nei periodi caldi. </a:t>
            </a:r>
          </a:p>
        </p:txBody>
      </p:sp>
      <p:pic>
        <p:nvPicPr>
          <p:cNvPr id="10" name="Segnaposto contenuto 9" descr="Immagine che contiene Diagramma, linea&#10;&#10;Il contenuto generato dall'IA potrebbe non essere corretto.">
            <a:extLst>
              <a:ext uri="{FF2B5EF4-FFF2-40B4-BE49-F238E27FC236}">
                <a16:creationId xmlns:a16="http://schemas.microsoft.com/office/drawing/2014/main" id="{D85B4EBF-C9C9-F1C9-3F42-D615E7A352A6}"/>
              </a:ext>
            </a:extLst>
          </p:cNvPr>
          <p:cNvPicPr>
            <a:picLocks noGrp="1" noChangeAspect="1"/>
          </p:cNvPicPr>
          <p:nvPr>
            <p:ph sz="half" idx="1"/>
          </p:nvPr>
        </p:nvPicPr>
        <p:blipFill>
          <a:blip r:embed="rId2"/>
          <a:stretch>
            <a:fillRect/>
          </a:stretch>
        </p:blipFill>
        <p:spPr>
          <a:xfrm>
            <a:off x="581025" y="3197325"/>
            <a:ext cx="5422900" cy="1693662"/>
          </a:xfrm>
        </p:spPr>
      </p:pic>
    </p:spTree>
    <p:extLst>
      <p:ext uri="{BB962C8B-B14F-4D97-AF65-F5344CB8AC3E}">
        <p14:creationId xmlns:p14="http://schemas.microsoft.com/office/powerpoint/2010/main" val="913162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olo 16">
            <a:extLst>
              <a:ext uri="{FF2B5EF4-FFF2-40B4-BE49-F238E27FC236}">
                <a16:creationId xmlns:a16="http://schemas.microsoft.com/office/drawing/2014/main" id="{FAD4F629-EF80-CCE4-7A38-220EC1926B5C}"/>
              </a:ext>
            </a:extLst>
          </p:cNvPr>
          <p:cNvSpPr>
            <a:spLocks noGrp="1"/>
          </p:cNvSpPr>
          <p:nvPr>
            <p:ph type="title"/>
          </p:nvPr>
        </p:nvSpPr>
        <p:spPr>
          <a:xfrm>
            <a:off x="581192" y="760138"/>
            <a:ext cx="11029616" cy="988332"/>
          </a:xfrm>
        </p:spPr>
        <p:txBody>
          <a:bodyPr/>
          <a:lstStyle/>
          <a:p>
            <a:r>
              <a:rPr lang="it-IT" dirty="0"/>
              <a:t>Quanto influenza ha il clima nel business</a:t>
            </a:r>
          </a:p>
        </p:txBody>
      </p:sp>
      <p:sp>
        <p:nvSpPr>
          <p:cNvPr id="18" name="Segnaposto testo 17">
            <a:extLst>
              <a:ext uri="{FF2B5EF4-FFF2-40B4-BE49-F238E27FC236}">
                <a16:creationId xmlns:a16="http://schemas.microsoft.com/office/drawing/2014/main" id="{F6320B90-474C-95EF-757B-23CF46B406F5}"/>
              </a:ext>
            </a:extLst>
          </p:cNvPr>
          <p:cNvSpPr>
            <a:spLocks noGrp="1"/>
          </p:cNvSpPr>
          <p:nvPr>
            <p:ph type="body" idx="1"/>
          </p:nvPr>
        </p:nvSpPr>
        <p:spPr>
          <a:xfrm>
            <a:off x="733856" y="1981046"/>
            <a:ext cx="5087075" cy="536005"/>
          </a:xfrm>
        </p:spPr>
        <p:txBody>
          <a:bodyPr/>
          <a:lstStyle/>
          <a:p>
            <a:r>
              <a:rPr lang="it-IT" dirty="0"/>
              <a:t>Casual</a:t>
            </a:r>
          </a:p>
        </p:txBody>
      </p:sp>
      <p:pic>
        <p:nvPicPr>
          <p:cNvPr id="14" name="Segnaposto contenuto 13" descr="Immagine che contiene linea, Diagramma, diagramma, schermata&#10;&#10;Il contenuto generato dall'IA potrebbe non essere corretto.">
            <a:extLst>
              <a:ext uri="{FF2B5EF4-FFF2-40B4-BE49-F238E27FC236}">
                <a16:creationId xmlns:a16="http://schemas.microsoft.com/office/drawing/2014/main" id="{2FF94609-3632-9BAD-0D4C-47C83E8EE9DE}"/>
              </a:ext>
            </a:extLst>
          </p:cNvPr>
          <p:cNvPicPr>
            <a:picLocks noGrp="1" noChangeAspect="1"/>
          </p:cNvPicPr>
          <p:nvPr>
            <p:ph sz="half" idx="2"/>
          </p:nvPr>
        </p:nvPicPr>
        <p:blipFill>
          <a:blip r:embed="rId2"/>
          <a:stretch>
            <a:fillRect/>
          </a:stretch>
        </p:blipFill>
        <p:spPr>
          <a:xfrm>
            <a:off x="581025" y="2749627"/>
            <a:ext cx="5392738" cy="1700631"/>
          </a:xfrm>
        </p:spPr>
      </p:pic>
      <p:sp>
        <p:nvSpPr>
          <p:cNvPr id="19" name="Segnaposto testo 18">
            <a:extLst>
              <a:ext uri="{FF2B5EF4-FFF2-40B4-BE49-F238E27FC236}">
                <a16:creationId xmlns:a16="http://schemas.microsoft.com/office/drawing/2014/main" id="{FB6B0393-ABBB-3525-A0D7-4F763053D109}"/>
              </a:ext>
            </a:extLst>
          </p:cNvPr>
          <p:cNvSpPr>
            <a:spLocks noGrp="1"/>
          </p:cNvSpPr>
          <p:nvPr>
            <p:ph type="body" sz="quarter" idx="3"/>
          </p:nvPr>
        </p:nvSpPr>
        <p:spPr>
          <a:xfrm>
            <a:off x="6371071" y="1963678"/>
            <a:ext cx="5087073" cy="553373"/>
          </a:xfrm>
        </p:spPr>
        <p:txBody>
          <a:bodyPr/>
          <a:lstStyle/>
          <a:p>
            <a:r>
              <a:rPr lang="it-IT" dirty="0"/>
              <a:t>Abbonati</a:t>
            </a:r>
          </a:p>
        </p:txBody>
      </p:sp>
      <p:pic>
        <p:nvPicPr>
          <p:cNvPr id="16" name="Segnaposto contenuto 15" descr="Immagine che contiene testo, diagramma, linea, Diagramma&#10;&#10;Il contenuto generato dall'IA potrebbe non essere corretto.">
            <a:extLst>
              <a:ext uri="{FF2B5EF4-FFF2-40B4-BE49-F238E27FC236}">
                <a16:creationId xmlns:a16="http://schemas.microsoft.com/office/drawing/2014/main" id="{25EB545D-2900-CCEB-6A80-096C8DCFD8B5}"/>
              </a:ext>
            </a:extLst>
          </p:cNvPr>
          <p:cNvPicPr>
            <a:picLocks noGrp="1" noChangeAspect="1"/>
          </p:cNvPicPr>
          <p:nvPr>
            <p:ph sz="quarter" idx="4"/>
          </p:nvPr>
        </p:nvPicPr>
        <p:blipFill>
          <a:blip r:embed="rId3"/>
          <a:stretch>
            <a:fillRect/>
          </a:stretch>
        </p:blipFill>
        <p:spPr>
          <a:xfrm>
            <a:off x="6218238" y="2658224"/>
            <a:ext cx="5392737" cy="1682726"/>
          </a:xfrm>
        </p:spPr>
      </p:pic>
      <p:sp>
        <p:nvSpPr>
          <p:cNvPr id="21" name="CasellaDiTesto 20">
            <a:extLst>
              <a:ext uri="{FF2B5EF4-FFF2-40B4-BE49-F238E27FC236}">
                <a16:creationId xmlns:a16="http://schemas.microsoft.com/office/drawing/2014/main" id="{03B54FC5-D402-57CA-14D8-E20C0F01EA8A}"/>
              </a:ext>
            </a:extLst>
          </p:cNvPr>
          <p:cNvSpPr txBox="1"/>
          <p:nvPr/>
        </p:nvSpPr>
        <p:spPr>
          <a:xfrm>
            <a:off x="733856" y="4682834"/>
            <a:ext cx="4404852" cy="923330"/>
          </a:xfrm>
          <a:prstGeom prst="rect">
            <a:avLst/>
          </a:prstGeom>
          <a:noFill/>
        </p:spPr>
        <p:txBody>
          <a:bodyPr wrap="square" rtlCol="0">
            <a:spAutoFit/>
          </a:bodyPr>
          <a:lstStyle/>
          <a:p>
            <a:r>
              <a:rPr lang="it-IT" dirty="0"/>
              <a:t>Passando da una giornata soleggiata ad una con tempesta per i casual abbiamo una perdita del 94% </a:t>
            </a:r>
          </a:p>
        </p:txBody>
      </p:sp>
      <p:sp>
        <p:nvSpPr>
          <p:cNvPr id="22" name="CasellaDiTesto 21">
            <a:extLst>
              <a:ext uri="{FF2B5EF4-FFF2-40B4-BE49-F238E27FC236}">
                <a16:creationId xmlns:a16="http://schemas.microsoft.com/office/drawing/2014/main" id="{5FF0A7EC-93C4-64C6-6178-55CF8E04590E}"/>
              </a:ext>
            </a:extLst>
          </p:cNvPr>
          <p:cNvSpPr txBox="1"/>
          <p:nvPr/>
        </p:nvSpPr>
        <p:spPr>
          <a:xfrm>
            <a:off x="6494206" y="4662804"/>
            <a:ext cx="4404852" cy="923330"/>
          </a:xfrm>
          <a:prstGeom prst="rect">
            <a:avLst/>
          </a:prstGeom>
          <a:noFill/>
        </p:spPr>
        <p:txBody>
          <a:bodyPr wrap="square" rtlCol="0">
            <a:spAutoFit/>
          </a:bodyPr>
          <a:lstStyle/>
          <a:p>
            <a:r>
              <a:rPr lang="it-IT" dirty="0"/>
              <a:t>Passando da una giornata soleggiata ad una con tempesta per gli abbonati abbiamo una perdita del 68.5% </a:t>
            </a:r>
          </a:p>
        </p:txBody>
      </p:sp>
    </p:spTree>
    <p:extLst>
      <p:ext uri="{BB962C8B-B14F-4D97-AF65-F5344CB8AC3E}">
        <p14:creationId xmlns:p14="http://schemas.microsoft.com/office/powerpoint/2010/main" val="333251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D9BBDA-45AC-3487-4BF0-6A55409D0321}"/>
              </a:ext>
            </a:extLst>
          </p:cNvPr>
          <p:cNvSpPr>
            <a:spLocks noGrp="1"/>
          </p:cNvSpPr>
          <p:nvPr>
            <p:ph type="title"/>
          </p:nvPr>
        </p:nvSpPr>
        <p:spPr/>
        <p:txBody>
          <a:bodyPr/>
          <a:lstStyle/>
          <a:p>
            <a:r>
              <a:rPr lang="it-IT" dirty="0"/>
              <a:t>Conviene investire per natale dell’anno 2012?</a:t>
            </a:r>
          </a:p>
        </p:txBody>
      </p:sp>
      <p:pic>
        <p:nvPicPr>
          <p:cNvPr id="10" name="Segnaposto contenuto 9" descr="Immagine che contiene testo, linea, schermata, Carattere&#10;&#10;Il contenuto generato dall'IA potrebbe non essere corretto.">
            <a:extLst>
              <a:ext uri="{FF2B5EF4-FFF2-40B4-BE49-F238E27FC236}">
                <a16:creationId xmlns:a16="http://schemas.microsoft.com/office/drawing/2014/main" id="{923E5E3B-CFB8-3D9D-7360-B14BD0066FCE}"/>
              </a:ext>
            </a:extLst>
          </p:cNvPr>
          <p:cNvPicPr>
            <a:picLocks noGrp="1" noChangeAspect="1"/>
          </p:cNvPicPr>
          <p:nvPr>
            <p:ph sz="half" idx="1"/>
          </p:nvPr>
        </p:nvPicPr>
        <p:blipFill>
          <a:blip r:embed="rId2"/>
          <a:stretch>
            <a:fillRect/>
          </a:stretch>
        </p:blipFill>
        <p:spPr>
          <a:xfrm>
            <a:off x="1840865" y="1995599"/>
            <a:ext cx="7465695" cy="2670547"/>
          </a:xfrm>
        </p:spPr>
      </p:pic>
      <p:sp>
        <p:nvSpPr>
          <p:cNvPr id="11" name="CasellaDiTesto 10">
            <a:extLst>
              <a:ext uri="{FF2B5EF4-FFF2-40B4-BE49-F238E27FC236}">
                <a16:creationId xmlns:a16="http://schemas.microsoft.com/office/drawing/2014/main" id="{EB163BCB-DC8D-E544-5CA9-29D918C5F936}"/>
              </a:ext>
            </a:extLst>
          </p:cNvPr>
          <p:cNvSpPr txBox="1"/>
          <p:nvPr/>
        </p:nvSpPr>
        <p:spPr>
          <a:xfrm>
            <a:off x="480137" y="4943755"/>
            <a:ext cx="10878743" cy="1200329"/>
          </a:xfrm>
          <a:prstGeom prst="rect">
            <a:avLst/>
          </a:prstGeom>
          <a:noFill/>
        </p:spPr>
        <p:txBody>
          <a:bodyPr wrap="square" rtlCol="0">
            <a:spAutoFit/>
          </a:bodyPr>
          <a:lstStyle/>
          <a:p>
            <a:r>
              <a:rPr lang="it-IT" dirty="0"/>
              <a:t>In generale a partire dalle analisi svolte il servizio delle biciclette è molto più usato dalle persone che devono andare a lavoro piuttosto che per chi si vuole fare una semplice passeggiata, questo aspetto è ancora più accentuato quando le condizioni climatiche peggiorano. Qui il modello ci sta chiaramente dicendo che è inutile investire in un periodo freddo e festivo, appunto </a:t>
            </a:r>
            <a:r>
              <a:rPr lang="it-IT" dirty="0" err="1"/>
              <a:t>perchè</a:t>
            </a:r>
            <a:r>
              <a:rPr lang="it-IT" dirty="0"/>
              <a:t> ci sono pochi lavoratori e il tempo non è buono per farsi una passeggiata.</a:t>
            </a:r>
          </a:p>
        </p:txBody>
      </p:sp>
    </p:spTree>
    <p:extLst>
      <p:ext uri="{BB962C8B-B14F-4D97-AF65-F5344CB8AC3E}">
        <p14:creationId xmlns:p14="http://schemas.microsoft.com/office/powerpoint/2010/main" val="2862035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r>
              <a:rPr lang="it-IT" dirty="0">
                <a:solidFill>
                  <a:schemeClr val="bg2"/>
                </a:solidFill>
              </a:rPr>
              <a:t>Grazie Per l’attenzione </a:t>
            </a:r>
          </a:p>
          <a:p>
            <a:pPr rtl="0"/>
            <a:endParaRPr lang="it-IT" dirty="0">
              <a:solidFill>
                <a:schemeClr val="bg2"/>
              </a:solidFill>
            </a:endParaRPr>
          </a:p>
          <a:p>
            <a:pPr rtl="0"/>
            <a:endParaRPr lang="it-IT" dirty="0">
              <a:solidFill>
                <a:schemeClr val="bg2"/>
              </a:solidFill>
            </a:endParaRPr>
          </a:p>
          <a:p>
            <a:pPr rtl="0"/>
            <a:r>
              <a:rPr lang="it-IT" dirty="0">
                <a:solidFill>
                  <a:schemeClr val="bg2"/>
                </a:solidFill>
              </a:rPr>
              <a:t>Alessio Matarazzo</a:t>
            </a:r>
          </a:p>
          <a:p>
            <a:pPr rtl="0"/>
            <a:endParaRPr lang="it-IT" dirty="0">
              <a:solidFill>
                <a:schemeClr val="bg2"/>
              </a:solidFill>
            </a:endParaRPr>
          </a:p>
          <a:p>
            <a:pPr rtl="0"/>
            <a:endParaRPr lang="it-IT" dirty="0">
              <a:solidFill>
                <a:schemeClr val="bg2"/>
              </a:solidFill>
            </a:endParaRPr>
          </a:p>
        </p:txBody>
      </p:sp>
      <p:pic>
        <p:nvPicPr>
          <p:cNvPr id="5" name="Immagine 4" descr="Numeri digitali">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5727C8-F211-D2A1-C0F0-7F3FF0D4C78B}"/>
              </a:ext>
            </a:extLst>
          </p:cNvPr>
          <p:cNvSpPr>
            <a:spLocks noGrp="1"/>
          </p:cNvSpPr>
          <p:nvPr>
            <p:ph type="title"/>
          </p:nvPr>
        </p:nvSpPr>
        <p:spPr/>
        <p:txBody>
          <a:bodyPr/>
          <a:lstStyle/>
          <a:p>
            <a:r>
              <a:rPr lang="it-IT" dirty="0"/>
              <a:t>Data INSPECTION</a:t>
            </a:r>
          </a:p>
        </p:txBody>
      </p:sp>
      <p:sp>
        <p:nvSpPr>
          <p:cNvPr id="3" name="Segnaposto contenuto 2">
            <a:extLst>
              <a:ext uri="{FF2B5EF4-FFF2-40B4-BE49-F238E27FC236}">
                <a16:creationId xmlns:a16="http://schemas.microsoft.com/office/drawing/2014/main" id="{986F3F56-C2AF-FC46-316C-B30484008C6E}"/>
              </a:ext>
            </a:extLst>
          </p:cNvPr>
          <p:cNvSpPr>
            <a:spLocks noGrp="1"/>
          </p:cNvSpPr>
          <p:nvPr>
            <p:ph sz="half" idx="1"/>
          </p:nvPr>
        </p:nvSpPr>
        <p:spPr/>
        <p:txBody>
          <a:bodyPr/>
          <a:lstStyle/>
          <a:p>
            <a:pPr marL="0" indent="0">
              <a:buNone/>
            </a:pPr>
            <a:r>
              <a:rPr lang="it-IT" dirty="0"/>
              <a:t>Problemi</a:t>
            </a:r>
          </a:p>
          <a:p>
            <a:r>
              <a:rPr lang="it-IT" dirty="0"/>
              <a:t>Scelta della frequenza di campionamento</a:t>
            </a:r>
          </a:p>
          <a:p>
            <a:r>
              <a:rPr lang="it-IT" dirty="0"/>
              <a:t>Gestione valori nulli</a:t>
            </a:r>
          </a:p>
          <a:p>
            <a:r>
              <a:rPr lang="it-IT" dirty="0"/>
              <a:t>Gestione degli </a:t>
            </a:r>
            <a:r>
              <a:rPr lang="it-IT" dirty="0" err="1"/>
              <a:t>outlier</a:t>
            </a:r>
            <a:br>
              <a:rPr lang="it-IT" dirty="0"/>
            </a:br>
            <a:endParaRPr lang="it-IT" dirty="0"/>
          </a:p>
        </p:txBody>
      </p:sp>
      <p:pic>
        <p:nvPicPr>
          <p:cNvPr id="11" name="Segnaposto contenuto 10" descr="Immagine che contiene schermata, testo, Diagramma, linea&#10;&#10;Il contenuto generato dall'IA potrebbe non essere corretto.">
            <a:extLst>
              <a:ext uri="{FF2B5EF4-FFF2-40B4-BE49-F238E27FC236}">
                <a16:creationId xmlns:a16="http://schemas.microsoft.com/office/drawing/2014/main" id="{1868404C-6753-1C22-CD18-4D15D6CDD3D6}"/>
              </a:ext>
            </a:extLst>
          </p:cNvPr>
          <p:cNvPicPr>
            <a:picLocks noGrp="1" noChangeAspect="1"/>
          </p:cNvPicPr>
          <p:nvPr>
            <p:ph sz="half" idx="2"/>
          </p:nvPr>
        </p:nvPicPr>
        <p:blipFill>
          <a:blip r:embed="rId2"/>
          <a:stretch>
            <a:fillRect/>
          </a:stretch>
        </p:blipFill>
        <p:spPr>
          <a:xfrm>
            <a:off x="6188075" y="3137171"/>
            <a:ext cx="5422900" cy="1813971"/>
          </a:xfrm>
        </p:spPr>
      </p:pic>
    </p:spTree>
    <p:extLst>
      <p:ext uri="{BB962C8B-B14F-4D97-AF65-F5344CB8AC3E}">
        <p14:creationId xmlns:p14="http://schemas.microsoft.com/office/powerpoint/2010/main" val="323257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31F120-A793-4137-8A0E-827EB2649CF5}"/>
              </a:ext>
            </a:extLst>
          </p:cNvPr>
          <p:cNvSpPr>
            <a:spLocks noGrp="1"/>
          </p:cNvSpPr>
          <p:nvPr>
            <p:ph type="title"/>
          </p:nvPr>
        </p:nvSpPr>
        <p:spPr/>
        <p:txBody>
          <a:bodyPr/>
          <a:lstStyle/>
          <a:p>
            <a:r>
              <a:rPr lang="it-IT" dirty="0"/>
              <a:t>Come campionare la Serie? </a:t>
            </a:r>
          </a:p>
        </p:txBody>
      </p:sp>
      <p:sp>
        <p:nvSpPr>
          <p:cNvPr id="5" name="Segnaposto testo 4">
            <a:extLst>
              <a:ext uri="{FF2B5EF4-FFF2-40B4-BE49-F238E27FC236}">
                <a16:creationId xmlns:a16="http://schemas.microsoft.com/office/drawing/2014/main" id="{01942A97-A571-CA94-AA8C-1DAF14F60671}"/>
              </a:ext>
            </a:extLst>
          </p:cNvPr>
          <p:cNvSpPr>
            <a:spLocks noGrp="1"/>
          </p:cNvSpPr>
          <p:nvPr>
            <p:ph type="body" idx="1"/>
          </p:nvPr>
        </p:nvSpPr>
        <p:spPr/>
        <p:txBody>
          <a:bodyPr/>
          <a:lstStyle/>
          <a:p>
            <a:r>
              <a:rPr lang="it-IT" dirty="0" err="1"/>
              <a:t>Daily</a:t>
            </a:r>
            <a:endParaRPr lang="it-IT" dirty="0"/>
          </a:p>
        </p:txBody>
      </p:sp>
      <p:sp>
        <p:nvSpPr>
          <p:cNvPr id="6" name="Segnaposto contenuto 5">
            <a:extLst>
              <a:ext uri="{FF2B5EF4-FFF2-40B4-BE49-F238E27FC236}">
                <a16:creationId xmlns:a16="http://schemas.microsoft.com/office/drawing/2014/main" id="{0EE91191-C89F-5898-1F82-AE728101E996}"/>
              </a:ext>
            </a:extLst>
          </p:cNvPr>
          <p:cNvSpPr>
            <a:spLocks noGrp="1"/>
          </p:cNvSpPr>
          <p:nvPr>
            <p:ph sz="half" idx="2"/>
          </p:nvPr>
        </p:nvSpPr>
        <p:spPr/>
        <p:txBody>
          <a:bodyPr/>
          <a:lstStyle/>
          <a:p>
            <a:r>
              <a:rPr lang="it-IT" dirty="0"/>
              <a:t>Campionare giornalmente aiuta a vedere come il business varia durante l’anno, ci aiuta a cercare trend settimanali, agevola la visualizzazione grafica e mette in risalto eventuali </a:t>
            </a:r>
            <a:r>
              <a:rPr lang="it-IT" dirty="0" err="1"/>
              <a:t>outlier</a:t>
            </a:r>
            <a:r>
              <a:rPr lang="it-IT" dirty="0"/>
              <a:t>.  Come supporto alle decisioni potrebbe essere più utile per decidere quando investire nel corso dell’anno. Tuttavia non permette di vedere cosa accade internamente alla giornata buttando una enorme quantità di informazione sugli orari di punta e come su come si distribuisce la variabile target nel singolo giorno. </a:t>
            </a:r>
          </a:p>
        </p:txBody>
      </p:sp>
      <p:sp>
        <p:nvSpPr>
          <p:cNvPr id="7" name="Segnaposto testo 6">
            <a:extLst>
              <a:ext uri="{FF2B5EF4-FFF2-40B4-BE49-F238E27FC236}">
                <a16:creationId xmlns:a16="http://schemas.microsoft.com/office/drawing/2014/main" id="{BF219FCB-0A00-D8D9-732F-07675C9EAF8E}"/>
              </a:ext>
            </a:extLst>
          </p:cNvPr>
          <p:cNvSpPr>
            <a:spLocks noGrp="1"/>
          </p:cNvSpPr>
          <p:nvPr>
            <p:ph type="body" sz="quarter" idx="3"/>
          </p:nvPr>
        </p:nvSpPr>
        <p:spPr/>
        <p:txBody>
          <a:bodyPr/>
          <a:lstStyle/>
          <a:p>
            <a:r>
              <a:rPr lang="it-IT" dirty="0"/>
              <a:t>Hour</a:t>
            </a:r>
          </a:p>
        </p:txBody>
      </p:sp>
      <p:sp>
        <p:nvSpPr>
          <p:cNvPr id="8" name="Segnaposto contenuto 7">
            <a:extLst>
              <a:ext uri="{FF2B5EF4-FFF2-40B4-BE49-F238E27FC236}">
                <a16:creationId xmlns:a16="http://schemas.microsoft.com/office/drawing/2014/main" id="{12EE5A75-7DE6-5101-C501-D91E7012D327}"/>
              </a:ext>
            </a:extLst>
          </p:cNvPr>
          <p:cNvSpPr>
            <a:spLocks noGrp="1"/>
          </p:cNvSpPr>
          <p:nvPr>
            <p:ph sz="quarter" idx="4"/>
          </p:nvPr>
        </p:nvSpPr>
        <p:spPr/>
        <p:txBody>
          <a:bodyPr/>
          <a:lstStyle/>
          <a:p>
            <a:r>
              <a:rPr lang="it-IT" dirty="0"/>
              <a:t>Campionare per ore permette di acquisire molta più informazione, e di effettuare analisi e regressioni più precise anche dal punto di vista giornaliero, in cui basterebbe sommare tutte le previsioni fatte orario per orario. Tuttavia questo campionamento soffre nella consistenza dei dati, infatti è molto più facile scovare dati mancanti e a volte anche veri e proprio buchi di diverse ore. </a:t>
            </a:r>
          </a:p>
        </p:txBody>
      </p:sp>
    </p:spTree>
    <p:extLst>
      <p:ext uri="{BB962C8B-B14F-4D97-AF65-F5344CB8AC3E}">
        <p14:creationId xmlns:p14="http://schemas.microsoft.com/office/powerpoint/2010/main" val="133228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07FEFB-386F-1567-20FC-E00ED1D7D7A8}"/>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0BD1823D-8C3D-6805-5963-F41E9C865B14}"/>
              </a:ext>
            </a:extLst>
          </p:cNvPr>
          <p:cNvSpPr>
            <a:spLocks noGrp="1"/>
          </p:cNvSpPr>
          <p:nvPr>
            <p:ph sz="half" idx="1"/>
          </p:nvPr>
        </p:nvSpPr>
        <p:spPr>
          <a:xfrm>
            <a:off x="6447418" y="2495295"/>
            <a:ext cx="5422390" cy="3633047"/>
          </a:xfrm>
        </p:spPr>
        <p:txBody>
          <a:bodyPr>
            <a:normAutofit fontScale="85000" lnSpcReduction="20000"/>
          </a:bodyPr>
          <a:lstStyle/>
          <a:p>
            <a:pPr fontAlgn="base" latinLnBrk="1"/>
            <a:r>
              <a:rPr lang="en-US" dirty="0"/>
              <a:t>--- </a:t>
            </a:r>
            <a:r>
              <a:rPr lang="en-US" dirty="0" err="1"/>
              <a:t>Frequenza</a:t>
            </a:r>
            <a:r>
              <a:rPr lang="en-US" dirty="0"/>
              <a:t> degli intervalli ---</a:t>
            </a:r>
          </a:p>
          <a:p>
            <a:pPr fontAlgn="base" latinLnBrk="1"/>
            <a:r>
              <a:rPr lang="en-US" dirty="0" err="1"/>
              <a:t>dteday</a:t>
            </a:r>
            <a:endParaRPr lang="en-US" dirty="0"/>
          </a:p>
          <a:p>
            <a:pPr fontAlgn="base" latinLnBrk="1"/>
            <a:r>
              <a:rPr lang="en-US" dirty="0"/>
              <a:t>0 days 01:00:00    17303</a:t>
            </a:r>
          </a:p>
          <a:p>
            <a:pPr fontAlgn="base" latinLnBrk="1"/>
            <a:r>
              <a:rPr lang="en-US" dirty="0"/>
              <a:t>0 days 02:00:00       64</a:t>
            </a:r>
          </a:p>
          <a:p>
            <a:pPr fontAlgn="base" latinLnBrk="1"/>
            <a:r>
              <a:rPr lang="en-US" dirty="0"/>
              <a:t>0 days 03:00:00        6</a:t>
            </a:r>
          </a:p>
          <a:p>
            <a:pPr fontAlgn="base" latinLnBrk="1"/>
            <a:r>
              <a:rPr lang="en-US" dirty="0"/>
              <a:t>0 days 13:00:00        1</a:t>
            </a:r>
          </a:p>
          <a:p>
            <a:pPr fontAlgn="base" latinLnBrk="1"/>
            <a:r>
              <a:rPr lang="en-US" dirty="0"/>
              <a:t>0 days 23:00:00        1</a:t>
            </a:r>
          </a:p>
          <a:p>
            <a:pPr fontAlgn="base" latinLnBrk="1"/>
            <a:r>
              <a:rPr lang="en-US" dirty="0"/>
              <a:t>0 days 07:00:00        1</a:t>
            </a:r>
          </a:p>
          <a:p>
            <a:pPr fontAlgn="base" latinLnBrk="1"/>
            <a:r>
              <a:rPr lang="en-US" dirty="0"/>
              <a:t>0 days 14:00:00        1</a:t>
            </a:r>
          </a:p>
          <a:p>
            <a:pPr fontAlgn="base" latinLnBrk="1"/>
            <a:r>
              <a:rPr lang="en-US" dirty="0"/>
              <a:t>1 days 13:00:00        1</a:t>
            </a:r>
          </a:p>
          <a:p>
            <a:pPr fontAlgn="base" latinLnBrk="1"/>
            <a:r>
              <a:rPr lang="en-US" dirty="0"/>
              <a:t>Name: count, </a:t>
            </a:r>
            <a:r>
              <a:rPr lang="en-US" dirty="0" err="1"/>
              <a:t>dtype</a:t>
            </a:r>
            <a:r>
              <a:rPr lang="en-US" dirty="0"/>
              <a:t>: int64</a:t>
            </a:r>
          </a:p>
          <a:p>
            <a:endParaRPr lang="it-IT" dirty="0"/>
          </a:p>
        </p:txBody>
      </p:sp>
      <p:sp>
        <p:nvSpPr>
          <p:cNvPr id="4" name="Segnaposto contenuto 3">
            <a:extLst>
              <a:ext uri="{FF2B5EF4-FFF2-40B4-BE49-F238E27FC236}">
                <a16:creationId xmlns:a16="http://schemas.microsoft.com/office/drawing/2014/main" id="{1E98B01B-FDFF-3BA5-96B2-02A7B7E912CB}"/>
              </a:ext>
            </a:extLst>
          </p:cNvPr>
          <p:cNvSpPr>
            <a:spLocks noGrp="1"/>
          </p:cNvSpPr>
          <p:nvPr>
            <p:ph sz="half" idx="2"/>
          </p:nvPr>
        </p:nvSpPr>
        <p:spPr>
          <a:xfrm>
            <a:off x="581193" y="2493575"/>
            <a:ext cx="5422392" cy="3633047"/>
          </a:xfrm>
        </p:spPr>
        <p:txBody>
          <a:bodyPr>
            <a:normAutofit fontScale="85000" lnSpcReduction="20000"/>
          </a:bodyPr>
          <a:lstStyle/>
          <a:p>
            <a:r>
              <a:rPr lang="en-US" dirty="0"/>
              <a:t>Lo schema di </a:t>
            </a:r>
            <a:r>
              <a:rPr lang="en-US" dirty="0" err="1"/>
              <a:t>fianco</a:t>
            </a:r>
            <a:r>
              <a:rPr lang="en-US" dirty="0"/>
              <a:t> </a:t>
            </a:r>
            <a:r>
              <a:rPr lang="en-US" dirty="0" err="1"/>
              <a:t>mostra</a:t>
            </a:r>
            <a:r>
              <a:rPr lang="en-US" dirty="0"/>
              <a:t> </a:t>
            </a:r>
            <a:r>
              <a:rPr lang="en-US" dirty="0" err="1"/>
              <a:t>i</a:t>
            </a:r>
            <a:r>
              <a:rPr lang="en-US" dirty="0"/>
              <a:t> </a:t>
            </a:r>
            <a:r>
              <a:rPr lang="en-US" dirty="0" err="1"/>
              <a:t>buchi</a:t>
            </a:r>
            <a:r>
              <a:rPr lang="en-US" dirty="0"/>
              <a:t> </a:t>
            </a:r>
            <a:r>
              <a:rPr lang="en-US" dirty="0" err="1"/>
              <a:t>presenti</a:t>
            </a:r>
            <a:r>
              <a:rPr lang="en-US" dirty="0"/>
              <a:t> </a:t>
            </a:r>
            <a:r>
              <a:rPr lang="en-US" dirty="0" err="1"/>
              <a:t>nel</a:t>
            </a:r>
            <a:r>
              <a:rPr lang="en-US" dirty="0"/>
              <a:t> dataset e con quanta </a:t>
            </a:r>
            <a:r>
              <a:rPr lang="en-US" dirty="0" err="1"/>
              <a:t>frequenza</a:t>
            </a:r>
            <a:r>
              <a:rPr lang="en-US" dirty="0"/>
              <a:t> </a:t>
            </a:r>
            <a:r>
              <a:rPr lang="en-US" dirty="0" err="1"/>
              <a:t>ricorrono</a:t>
            </a:r>
            <a:r>
              <a:rPr lang="en-US" dirty="0"/>
              <a:t>, è possible </a:t>
            </a:r>
            <a:r>
              <a:rPr lang="en-US" dirty="0" err="1"/>
              <a:t>notare</a:t>
            </a:r>
            <a:r>
              <a:rPr lang="en-US" dirty="0"/>
              <a:t> </a:t>
            </a:r>
            <a:r>
              <a:rPr lang="en-US" dirty="0" err="1"/>
              <a:t>diversi</a:t>
            </a:r>
            <a:r>
              <a:rPr lang="en-US" dirty="0"/>
              <a:t> </a:t>
            </a:r>
            <a:r>
              <a:rPr lang="en-US" dirty="0" err="1"/>
              <a:t>buchi</a:t>
            </a:r>
            <a:r>
              <a:rPr lang="en-US" dirty="0"/>
              <a:t> di 1 ora e 4 </a:t>
            </a:r>
            <a:r>
              <a:rPr lang="en-US" dirty="0" err="1"/>
              <a:t>grandi</a:t>
            </a:r>
            <a:r>
              <a:rPr lang="en-US" dirty="0"/>
              <a:t> </a:t>
            </a:r>
            <a:r>
              <a:rPr lang="en-US" dirty="0" err="1"/>
              <a:t>buchi</a:t>
            </a:r>
            <a:r>
              <a:rPr lang="en-US" dirty="0"/>
              <a:t> di piu di 10 ore.</a:t>
            </a:r>
          </a:p>
          <a:p>
            <a:r>
              <a:rPr lang="en-US" dirty="0"/>
              <a:t>La </a:t>
            </a:r>
            <a:r>
              <a:rPr lang="en-US" dirty="0" err="1"/>
              <a:t>soluzione</a:t>
            </a:r>
            <a:r>
              <a:rPr lang="en-US" dirty="0"/>
              <a:t> </a:t>
            </a:r>
            <a:r>
              <a:rPr lang="en-US" dirty="0" err="1"/>
              <a:t>adottata</a:t>
            </a:r>
            <a:r>
              <a:rPr lang="en-US" dirty="0"/>
              <a:t> è </a:t>
            </a:r>
            <a:r>
              <a:rPr lang="en-US" dirty="0" err="1"/>
              <a:t>stata</a:t>
            </a:r>
            <a:r>
              <a:rPr lang="en-US" dirty="0"/>
              <a:t> </a:t>
            </a:r>
            <a:r>
              <a:rPr lang="en-US" dirty="0" err="1"/>
              <a:t>quella</a:t>
            </a:r>
            <a:r>
              <a:rPr lang="en-US" dirty="0"/>
              <a:t> di </a:t>
            </a:r>
            <a:r>
              <a:rPr lang="en-US" dirty="0" err="1"/>
              <a:t>interpolare</a:t>
            </a:r>
            <a:r>
              <a:rPr lang="en-US" dirty="0"/>
              <a:t> </a:t>
            </a:r>
            <a:r>
              <a:rPr lang="en-US" dirty="0" err="1"/>
              <a:t>i</a:t>
            </a:r>
            <a:r>
              <a:rPr lang="en-US" dirty="0"/>
              <a:t> </a:t>
            </a:r>
            <a:r>
              <a:rPr lang="en-US" dirty="0" err="1"/>
              <a:t>dati</a:t>
            </a:r>
            <a:r>
              <a:rPr lang="en-US" dirty="0"/>
              <a:t> con </a:t>
            </a:r>
            <a:r>
              <a:rPr lang="en-US" dirty="0" err="1"/>
              <a:t>buchi</a:t>
            </a:r>
            <a:r>
              <a:rPr lang="en-US" dirty="0"/>
              <a:t> </a:t>
            </a:r>
            <a:r>
              <a:rPr lang="en-US" dirty="0" err="1"/>
              <a:t>minori</a:t>
            </a:r>
            <a:r>
              <a:rPr lang="en-US" dirty="0"/>
              <a:t> di 4 ore e </a:t>
            </a:r>
            <a:r>
              <a:rPr lang="en-US" dirty="0" err="1"/>
              <a:t>lasciare</a:t>
            </a:r>
            <a:r>
              <a:rPr lang="en-US" dirty="0"/>
              <a:t> Nan </a:t>
            </a:r>
            <a:r>
              <a:rPr lang="en-US" dirty="0" err="1"/>
              <a:t>quelli</a:t>
            </a:r>
            <a:r>
              <a:rPr lang="en-US" dirty="0"/>
              <a:t> </a:t>
            </a:r>
            <a:r>
              <a:rPr lang="en-US" dirty="0" err="1"/>
              <a:t>troppo</a:t>
            </a:r>
            <a:r>
              <a:rPr lang="en-US" dirty="0"/>
              <a:t> </a:t>
            </a:r>
            <a:r>
              <a:rPr lang="en-US" dirty="0" err="1"/>
              <a:t>grandi</a:t>
            </a:r>
            <a:r>
              <a:rPr lang="en-US" dirty="0"/>
              <a:t>., </a:t>
            </a:r>
            <a:r>
              <a:rPr lang="en-US" dirty="0" err="1"/>
              <a:t>eventualmente</a:t>
            </a:r>
            <a:r>
              <a:rPr lang="en-US" dirty="0"/>
              <a:t> </a:t>
            </a:r>
            <a:r>
              <a:rPr lang="en-US" dirty="0" err="1"/>
              <a:t>rimuovendoli</a:t>
            </a:r>
            <a:r>
              <a:rPr lang="en-US" dirty="0"/>
              <a:t> per le </a:t>
            </a:r>
            <a:r>
              <a:rPr lang="en-US" dirty="0" err="1"/>
              <a:t>operazioni</a:t>
            </a:r>
            <a:r>
              <a:rPr lang="en-US" dirty="0"/>
              <a:t> </a:t>
            </a:r>
            <a:r>
              <a:rPr lang="en-US" dirty="0" err="1"/>
              <a:t>che</a:t>
            </a:r>
            <a:r>
              <a:rPr lang="en-US" dirty="0"/>
              <a:t> non li </a:t>
            </a:r>
            <a:r>
              <a:rPr lang="en-US" dirty="0" err="1"/>
              <a:t>supportano</a:t>
            </a:r>
            <a:r>
              <a:rPr lang="en-US" dirty="0"/>
              <a:t>. </a:t>
            </a:r>
            <a:endParaRPr lang="it-IT" dirty="0"/>
          </a:p>
        </p:txBody>
      </p:sp>
    </p:spTree>
    <p:extLst>
      <p:ext uri="{BB962C8B-B14F-4D97-AF65-F5344CB8AC3E}">
        <p14:creationId xmlns:p14="http://schemas.microsoft.com/office/powerpoint/2010/main" val="1398504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C868C8-68C4-7BC9-9920-84EC2E616CC6}"/>
              </a:ext>
            </a:extLst>
          </p:cNvPr>
          <p:cNvSpPr>
            <a:spLocks noGrp="1"/>
          </p:cNvSpPr>
          <p:nvPr>
            <p:ph type="title"/>
          </p:nvPr>
        </p:nvSpPr>
        <p:spPr/>
        <p:txBody>
          <a:bodyPr/>
          <a:lstStyle/>
          <a:p>
            <a:r>
              <a:rPr lang="it-IT" dirty="0"/>
              <a:t>Analisi Degli </a:t>
            </a:r>
            <a:r>
              <a:rPr lang="it-IT" dirty="0" err="1"/>
              <a:t>outlier</a:t>
            </a:r>
            <a:r>
              <a:rPr lang="it-IT" dirty="0"/>
              <a:t> </a:t>
            </a:r>
          </a:p>
        </p:txBody>
      </p:sp>
      <p:pic>
        <p:nvPicPr>
          <p:cNvPr id="6" name="Segnaposto contenuto 5" descr="Immagine che contiene testo, schermata, diagramma, mappa&#10;&#10;Il contenuto generato dall'IA potrebbe non essere corretto.">
            <a:extLst>
              <a:ext uri="{FF2B5EF4-FFF2-40B4-BE49-F238E27FC236}">
                <a16:creationId xmlns:a16="http://schemas.microsoft.com/office/drawing/2014/main" id="{B6C12C6A-8F92-B247-6281-083264744229}"/>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732307" y="2227263"/>
            <a:ext cx="5120336" cy="3633787"/>
          </a:xfrm>
        </p:spPr>
      </p:pic>
      <p:sp>
        <p:nvSpPr>
          <p:cNvPr id="7" name="CasellaDiTesto 6">
            <a:extLst>
              <a:ext uri="{FF2B5EF4-FFF2-40B4-BE49-F238E27FC236}">
                <a16:creationId xmlns:a16="http://schemas.microsoft.com/office/drawing/2014/main" id="{23BCC46C-EB41-8E40-4AE5-430F584B73C0}"/>
              </a:ext>
            </a:extLst>
          </p:cNvPr>
          <p:cNvSpPr txBox="1"/>
          <p:nvPr/>
        </p:nvSpPr>
        <p:spPr>
          <a:xfrm>
            <a:off x="732307" y="5861050"/>
            <a:ext cx="5120336" cy="230832"/>
          </a:xfrm>
          <a:prstGeom prst="rect">
            <a:avLst/>
          </a:prstGeom>
          <a:noFill/>
        </p:spPr>
        <p:txBody>
          <a:bodyPr wrap="square" rtlCol="0">
            <a:spAutoFit/>
          </a:bodyPr>
          <a:lstStyle/>
          <a:p>
            <a:r>
              <a:rPr lang="it-IT" sz="900">
                <a:hlinkClick r:id="rId3" tooltip="https://www.astroblogs.nl/2012/10/27/orkaan-sandy-frankenstorm-genaamd-nadert-de-amerikaanse-kust/"/>
              </a:rPr>
              <a:t>Questa foto</a:t>
            </a:r>
            <a:r>
              <a:rPr lang="it-IT" sz="900"/>
              <a:t> di Autore sconosciuto è concesso in licenza da </a:t>
            </a:r>
            <a:r>
              <a:rPr lang="it-IT" sz="900">
                <a:hlinkClick r:id="rId4" tooltip="https://creativecommons.org/licenses/by-nc-sa/3.0/"/>
              </a:rPr>
              <a:t>CC BY-SA-NC</a:t>
            </a:r>
            <a:endParaRPr lang="it-IT" sz="900"/>
          </a:p>
        </p:txBody>
      </p:sp>
      <p:sp>
        <p:nvSpPr>
          <p:cNvPr id="12" name="Segnaposto contenuto 11">
            <a:extLst>
              <a:ext uri="{FF2B5EF4-FFF2-40B4-BE49-F238E27FC236}">
                <a16:creationId xmlns:a16="http://schemas.microsoft.com/office/drawing/2014/main" id="{68F5C0E6-04E5-4669-EF48-6A533F4DFE3D}"/>
              </a:ext>
            </a:extLst>
          </p:cNvPr>
          <p:cNvSpPr>
            <a:spLocks noGrp="1"/>
          </p:cNvSpPr>
          <p:nvPr>
            <p:ph sz="half" idx="2"/>
          </p:nvPr>
        </p:nvSpPr>
        <p:spPr/>
        <p:txBody>
          <a:bodyPr/>
          <a:lstStyle/>
          <a:p>
            <a:r>
              <a:rPr lang="it-IT" dirty="0"/>
              <a:t>Nell’ottobre del 2012 e avvenuto un evento catastrofico che ha portato alla scelta del governo di chiudere tutti i servizi della città per un intero giorno, è quasi certo che l’</a:t>
            </a:r>
            <a:r>
              <a:rPr lang="it-IT" dirty="0" err="1"/>
              <a:t>outlier</a:t>
            </a:r>
            <a:r>
              <a:rPr lang="it-IT" dirty="0"/>
              <a:t> presente in quel mese sia dovuto ha questo. Per gestirlo ho deciso di creare una variabile dummy chiamata </a:t>
            </a:r>
            <a:r>
              <a:rPr lang="it-IT" dirty="0" err="1"/>
              <a:t>Catastrofic</a:t>
            </a:r>
            <a:r>
              <a:rPr lang="it-IT" dirty="0"/>
              <a:t> event posta a 1 in quel giorno per dire esplicitamente al modello che quello è un </a:t>
            </a:r>
            <a:r>
              <a:rPr lang="it-IT" dirty="0" err="1"/>
              <a:t>outlier</a:t>
            </a:r>
            <a:r>
              <a:rPr lang="it-IT" dirty="0"/>
              <a:t>. </a:t>
            </a:r>
          </a:p>
        </p:txBody>
      </p:sp>
    </p:spTree>
    <p:extLst>
      <p:ext uri="{BB962C8B-B14F-4D97-AF65-F5344CB8AC3E}">
        <p14:creationId xmlns:p14="http://schemas.microsoft.com/office/powerpoint/2010/main" val="1730919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F5818F-CC52-59FE-9620-4AEAEB5198A2}"/>
              </a:ext>
            </a:extLst>
          </p:cNvPr>
          <p:cNvSpPr>
            <a:spLocks noGrp="1"/>
          </p:cNvSpPr>
          <p:nvPr>
            <p:ph type="title"/>
          </p:nvPr>
        </p:nvSpPr>
        <p:spPr/>
        <p:txBody>
          <a:bodyPr/>
          <a:lstStyle/>
          <a:p>
            <a:r>
              <a:rPr lang="it-IT" dirty="0"/>
              <a:t>Data </a:t>
            </a:r>
            <a:r>
              <a:rPr lang="it-IT" dirty="0" err="1"/>
              <a:t>Esploration</a:t>
            </a:r>
            <a:r>
              <a:rPr lang="it-IT" dirty="0"/>
              <a:t> </a:t>
            </a:r>
          </a:p>
        </p:txBody>
      </p:sp>
      <p:sp>
        <p:nvSpPr>
          <p:cNvPr id="3" name="Segnaposto contenuto 2">
            <a:extLst>
              <a:ext uri="{FF2B5EF4-FFF2-40B4-BE49-F238E27FC236}">
                <a16:creationId xmlns:a16="http://schemas.microsoft.com/office/drawing/2014/main" id="{94E0AF72-7EF1-4719-0609-518D052D93DB}"/>
              </a:ext>
            </a:extLst>
          </p:cNvPr>
          <p:cNvSpPr>
            <a:spLocks noGrp="1"/>
          </p:cNvSpPr>
          <p:nvPr>
            <p:ph sz="half" idx="1"/>
          </p:nvPr>
        </p:nvSpPr>
        <p:spPr/>
        <p:txBody>
          <a:bodyPr/>
          <a:lstStyle/>
          <a:p>
            <a:r>
              <a:rPr lang="it-IT" dirty="0"/>
              <a:t>Analisi Della distribuzione sui dati campionati giornalmente,  distribuzione non stazionaria poiché sia a media non costante che eteroschedastico. </a:t>
            </a:r>
          </a:p>
        </p:txBody>
      </p:sp>
      <p:pic>
        <p:nvPicPr>
          <p:cNvPr id="6" name="Segnaposto contenuto 5" descr="Immagine che contiene diagramma, Diagramma, linea, schermata&#10;&#10;Il contenuto generato dall'IA potrebbe non essere corretto.">
            <a:extLst>
              <a:ext uri="{FF2B5EF4-FFF2-40B4-BE49-F238E27FC236}">
                <a16:creationId xmlns:a16="http://schemas.microsoft.com/office/drawing/2014/main" id="{611BAE73-FA06-F225-A3B8-B3074014C2E7}"/>
              </a:ext>
            </a:extLst>
          </p:cNvPr>
          <p:cNvPicPr>
            <a:picLocks noGrp="1" noChangeAspect="1"/>
          </p:cNvPicPr>
          <p:nvPr>
            <p:ph sz="half" idx="2"/>
          </p:nvPr>
        </p:nvPicPr>
        <p:blipFill>
          <a:blip r:embed="rId2"/>
          <a:stretch>
            <a:fillRect/>
          </a:stretch>
        </p:blipFill>
        <p:spPr>
          <a:xfrm>
            <a:off x="6188075" y="2977669"/>
            <a:ext cx="5422900" cy="2132975"/>
          </a:xfrm>
        </p:spPr>
      </p:pic>
    </p:spTree>
    <p:extLst>
      <p:ext uri="{BB962C8B-B14F-4D97-AF65-F5344CB8AC3E}">
        <p14:creationId xmlns:p14="http://schemas.microsoft.com/office/powerpoint/2010/main" val="2748697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8CB27-8447-2657-AFB8-987DB299ADFB}"/>
              </a:ext>
            </a:extLst>
          </p:cNvPr>
          <p:cNvSpPr>
            <a:spLocks noGrp="1"/>
          </p:cNvSpPr>
          <p:nvPr>
            <p:ph type="title"/>
          </p:nvPr>
        </p:nvSpPr>
        <p:spPr/>
        <p:txBody>
          <a:bodyPr/>
          <a:lstStyle/>
          <a:p>
            <a:r>
              <a:rPr lang="it-IT" dirty="0"/>
              <a:t>Considerazioni sulla </a:t>
            </a:r>
            <a:r>
              <a:rPr lang="it-IT" dirty="0" err="1"/>
              <a:t>stazionareità</a:t>
            </a:r>
            <a:r>
              <a:rPr lang="it-IT" dirty="0"/>
              <a:t> </a:t>
            </a:r>
          </a:p>
        </p:txBody>
      </p:sp>
      <p:sp>
        <p:nvSpPr>
          <p:cNvPr id="3" name="Segnaposto contenuto 2">
            <a:extLst>
              <a:ext uri="{FF2B5EF4-FFF2-40B4-BE49-F238E27FC236}">
                <a16:creationId xmlns:a16="http://schemas.microsoft.com/office/drawing/2014/main" id="{89411589-747E-1AA1-5AB2-DAD33B829B8D}"/>
              </a:ext>
            </a:extLst>
          </p:cNvPr>
          <p:cNvSpPr>
            <a:spLocks noGrp="1"/>
          </p:cNvSpPr>
          <p:nvPr>
            <p:ph sz="half" idx="1"/>
          </p:nvPr>
        </p:nvSpPr>
        <p:spPr/>
        <p:txBody>
          <a:bodyPr/>
          <a:lstStyle/>
          <a:p>
            <a:r>
              <a:rPr lang="it-IT" dirty="0"/>
              <a:t>La </a:t>
            </a:r>
            <a:r>
              <a:rPr lang="it-IT" dirty="0" err="1"/>
              <a:t>stazionareità</a:t>
            </a:r>
            <a:r>
              <a:rPr lang="it-IT" dirty="0"/>
              <a:t> può aiutare a isolare le </a:t>
            </a:r>
            <a:r>
              <a:rPr lang="it-IT" dirty="0" err="1"/>
              <a:t>seasonality</a:t>
            </a:r>
            <a:r>
              <a:rPr lang="it-IT" dirty="0"/>
              <a:t> e  i trend, tuttavia nei miei esperimenti i modelli operanti sui dati stazionari sono molto peggiori di quelli che lavorano su dati grezzi. </a:t>
            </a:r>
          </a:p>
          <a:p>
            <a:r>
              <a:rPr lang="it-IT" dirty="0"/>
              <a:t>Lavorare su dati non stazionari però non garantisce che i trend possano cambiare e quindi andare a peggiorare drasticamente il modello per fare forecast </a:t>
            </a:r>
          </a:p>
        </p:txBody>
      </p:sp>
      <p:pic>
        <p:nvPicPr>
          <p:cNvPr id="6" name="Segnaposto contenuto 5" descr="Immagine che contiene linea, Diagramma, schermata, diagramma&#10;&#10;Il contenuto generato dall'IA potrebbe non essere corretto.">
            <a:extLst>
              <a:ext uri="{FF2B5EF4-FFF2-40B4-BE49-F238E27FC236}">
                <a16:creationId xmlns:a16="http://schemas.microsoft.com/office/drawing/2014/main" id="{EA2F7D59-C8CF-C061-FE52-D6DFE32286FB}"/>
              </a:ext>
            </a:extLst>
          </p:cNvPr>
          <p:cNvPicPr>
            <a:picLocks noGrp="1" noChangeAspect="1"/>
          </p:cNvPicPr>
          <p:nvPr>
            <p:ph sz="half" idx="2"/>
          </p:nvPr>
        </p:nvPicPr>
        <p:blipFill>
          <a:blip r:embed="rId2"/>
          <a:stretch>
            <a:fillRect/>
          </a:stretch>
        </p:blipFill>
        <p:spPr>
          <a:xfrm>
            <a:off x="6188075" y="3180250"/>
            <a:ext cx="5422900" cy="1727812"/>
          </a:xfrm>
        </p:spPr>
      </p:pic>
    </p:spTree>
    <p:extLst>
      <p:ext uri="{BB962C8B-B14F-4D97-AF65-F5344CB8AC3E}">
        <p14:creationId xmlns:p14="http://schemas.microsoft.com/office/powerpoint/2010/main" val="813541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747DF3-060F-1E72-45D9-5390469DF26E}"/>
              </a:ext>
            </a:extLst>
          </p:cNvPr>
          <p:cNvSpPr>
            <a:spLocks noGrp="1"/>
          </p:cNvSpPr>
          <p:nvPr>
            <p:ph type="title"/>
          </p:nvPr>
        </p:nvSpPr>
        <p:spPr/>
        <p:txBody>
          <a:bodyPr/>
          <a:lstStyle/>
          <a:p>
            <a:r>
              <a:rPr lang="it-IT" dirty="0"/>
              <a:t>Analisi trend e stagionalità </a:t>
            </a:r>
          </a:p>
        </p:txBody>
      </p:sp>
      <p:pic>
        <p:nvPicPr>
          <p:cNvPr id="6" name="Segnaposto contenuto 5" descr="Immagine che contiene testo, schermata, linea, Carattere&#10;&#10;Il contenuto generato dall'IA potrebbe non essere corretto.">
            <a:extLst>
              <a:ext uri="{FF2B5EF4-FFF2-40B4-BE49-F238E27FC236}">
                <a16:creationId xmlns:a16="http://schemas.microsoft.com/office/drawing/2014/main" id="{08E54492-EC18-BEC8-010A-8ED5EE244FF6}"/>
              </a:ext>
            </a:extLst>
          </p:cNvPr>
          <p:cNvPicPr>
            <a:picLocks noGrp="1" noChangeAspect="1"/>
          </p:cNvPicPr>
          <p:nvPr>
            <p:ph sz="half" idx="1"/>
          </p:nvPr>
        </p:nvPicPr>
        <p:blipFill>
          <a:blip r:embed="rId2"/>
          <a:stretch>
            <a:fillRect/>
          </a:stretch>
        </p:blipFill>
        <p:spPr>
          <a:xfrm>
            <a:off x="6187909" y="3514643"/>
            <a:ext cx="5422900" cy="2613699"/>
          </a:xfrm>
        </p:spPr>
      </p:pic>
      <p:pic>
        <p:nvPicPr>
          <p:cNvPr id="8" name="Segnaposto contenuto 7" descr="Immagine che contiene testo, Carattere, schermata, linea&#10;&#10;Il contenuto generato dall'IA potrebbe non essere corretto.">
            <a:extLst>
              <a:ext uri="{FF2B5EF4-FFF2-40B4-BE49-F238E27FC236}">
                <a16:creationId xmlns:a16="http://schemas.microsoft.com/office/drawing/2014/main" id="{80199549-29DF-BC8C-019E-B4A4D27652C2}"/>
              </a:ext>
            </a:extLst>
          </p:cNvPr>
          <p:cNvPicPr>
            <a:picLocks noGrp="1" noChangeAspect="1"/>
          </p:cNvPicPr>
          <p:nvPr>
            <p:ph sz="half" idx="2"/>
          </p:nvPr>
        </p:nvPicPr>
        <p:blipFill>
          <a:blip r:embed="rId3"/>
          <a:stretch>
            <a:fillRect/>
          </a:stretch>
        </p:blipFill>
        <p:spPr>
          <a:xfrm>
            <a:off x="491136" y="3721466"/>
            <a:ext cx="5422900" cy="2406876"/>
          </a:xfrm>
        </p:spPr>
      </p:pic>
      <p:sp>
        <p:nvSpPr>
          <p:cNvPr id="9" name="CasellaDiTesto 8">
            <a:extLst>
              <a:ext uri="{FF2B5EF4-FFF2-40B4-BE49-F238E27FC236}">
                <a16:creationId xmlns:a16="http://schemas.microsoft.com/office/drawing/2014/main" id="{37C58A5D-7D4E-3B7C-B73A-084046284C7F}"/>
              </a:ext>
            </a:extLst>
          </p:cNvPr>
          <p:cNvSpPr txBox="1"/>
          <p:nvPr/>
        </p:nvSpPr>
        <p:spPr>
          <a:xfrm>
            <a:off x="2108077" y="2535062"/>
            <a:ext cx="2189018" cy="369332"/>
          </a:xfrm>
          <a:prstGeom prst="rect">
            <a:avLst/>
          </a:prstGeom>
          <a:noFill/>
        </p:spPr>
        <p:txBody>
          <a:bodyPr wrap="square" rtlCol="0">
            <a:spAutoFit/>
          </a:bodyPr>
          <a:lstStyle/>
          <a:p>
            <a:r>
              <a:rPr lang="it-IT" dirty="0"/>
              <a:t>Non </a:t>
            </a:r>
            <a:r>
              <a:rPr lang="it-IT" dirty="0" err="1"/>
              <a:t>stazionarizzata</a:t>
            </a:r>
            <a:endParaRPr lang="it-IT" dirty="0"/>
          </a:p>
        </p:txBody>
      </p:sp>
      <p:sp>
        <p:nvSpPr>
          <p:cNvPr id="10" name="CasellaDiTesto 9">
            <a:extLst>
              <a:ext uri="{FF2B5EF4-FFF2-40B4-BE49-F238E27FC236}">
                <a16:creationId xmlns:a16="http://schemas.microsoft.com/office/drawing/2014/main" id="{A5AE9398-FC0B-4EE3-D71D-EC03F0FE4B15}"/>
              </a:ext>
            </a:extLst>
          </p:cNvPr>
          <p:cNvSpPr txBox="1"/>
          <p:nvPr/>
        </p:nvSpPr>
        <p:spPr>
          <a:xfrm>
            <a:off x="8188038" y="2530001"/>
            <a:ext cx="2189018" cy="369332"/>
          </a:xfrm>
          <a:prstGeom prst="rect">
            <a:avLst/>
          </a:prstGeom>
          <a:noFill/>
        </p:spPr>
        <p:txBody>
          <a:bodyPr wrap="square" rtlCol="0">
            <a:spAutoFit/>
          </a:bodyPr>
          <a:lstStyle/>
          <a:p>
            <a:r>
              <a:rPr lang="it-IT" dirty="0" err="1"/>
              <a:t>Stazionarizzata</a:t>
            </a:r>
            <a:endParaRPr lang="it-IT" dirty="0"/>
          </a:p>
        </p:txBody>
      </p:sp>
    </p:spTree>
    <p:extLst>
      <p:ext uri="{BB962C8B-B14F-4D97-AF65-F5344CB8AC3E}">
        <p14:creationId xmlns:p14="http://schemas.microsoft.com/office/powerpoint/2010/main" val="1087007706"/>
      </p:ext>
    </p:extLst>
  </p:cSld>
  <p:clrMapOvr>
    <a:masterClrMapping/>
  </p:clrMapOvr>
</p:sld>
</file>

<file path=ppt/theme/theme1.xml><?xml version="1.0" encoding="utf-8"?>
<a:theme xmlns:a="http://schemas.openxmlformats.org/drawingml/2006/main" name="Personalizzata">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195_TF56390039_Win32" id="{FCB14B3E-2B92-48B8-A334-05E7A8EE34E1}" vid="{B6EC9E21-8C82-4EB1-BBE7-A370F785D0C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B36AC83-0678-407D-85A5-B81FC4E48469}">
  <we:reference id="WA200005566" version="3.0.0.3" store="Omex"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1015</TotalTime>
  <Words>1203</Words>
  <Application>Microsoft Office PowerPoint</Application>
  <PresentationFormat>Widescreen</PresentationFormat>
  <Paragraphs>187</Paragraphs>
  <Slides>28</Slides>
  <Notes>5</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28</vt:i4>
      </vt:variant>
    </vt:vector>
  </HeadingPairs>
  <TitlesOfParts>
    <vt:vector size="32" baseType="lpstr">
      <vt:lpstr>Calibri</vt:lpstr>
      <vt:lpstr>Gill Sans MT</vt:lpstr>
      <vt:lpstr>Wingdings 2</vt:lpstr>
      <vt:lpstr>Personalizzata</vt:lpstr>
      <vt:lpstr>Analisi BIKE RENT</vt:lpstr>
      <vt:lpstr>Il Dataset</vt:lpstr>
      <vt:lpstr>Data INSPECTION</vt:lpstr>
      <vt:lpstr>Come campionare la Serie? </vt:lpstr>
      <vt:lpstr>Presentazione standard di PowerPoint</vt:lpstr>
      <vt:lpstr>Analisi Degli outlier </vt:lpstr>
      <vt:lpstr>Data Esploration </vt:lpstr>
      <vt:lpstr>Considerazioni sulla stazionareità </vt:lpstr>
      <vt:lpstr>Analisi trend e stagionalità </vt:lpstr>
      <vt:lpstr>Esplorazione delle variabili endogene ed esogene</vt:lpstr>
      <vt:lpstr>Relazioni Interessanti Tra target e intervalli temporali</vt:lpstr>
      <vt:lpstr>Considerazioni sui giorni lavorativi e non </vt:lpstr>
      <vt:lpstr>Relazioni Interessanti Tra target e variabili esogene</vt:lpstr>
      <vt:lpstr>Scelta delle features</vt:lpstr>
      <vt:lpstr>PRINCIPAl component analisys</vt:lpstr>
      <vt:lpstr>One Hot encoding </vt:lpstr>
      <vt:lpstr>Dipendenze temporali e Lag </vt:lpstr>
      <vt:lpstr>Scelta del modello </vt:lpstr>
      <vt:lpstr>Base pipeline </vt:lpstr>
      <vt:lpstr>Pipeline 1 </vt:lpstr>
      <vt:lpstr>Pipeline 2 </vt:lpstr>
      <vt:lpstr>Pipeline 3</vt:lpstr>
      <vt:lpstr>Considerazioni sui modelli</vt:lpstr>
      <vt:lpstr>Supporto alle decisioni </vt:lpstr>
      <vt:lpstr>Abbonati vs Casual</vt:lpstr>
      <vt:lpstr>Quanto influenza ha il clima nel business</vt:lpstr>
      <vt:lpstr>Conviene investire per natale dell’anno 2012?</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ALESSIO MATARAZZO</dc:creator>
  <cp:lastModifiedBy>ALESSIO MATARAZZO</cp:lastModifiedBy>
  <cp:revision>9</cp:revision>
  <dcterms:created xsi:type="dcterms:W3CDTF">2025-12-14T15:11:58Z</dcterms:created>
  <dcterms:modified xsi:type="dcterms:W3CDTF">2025-12-16T15:04:21Z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2025-12-14T15:56:30Z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8856d68f-5653-42bf-97d0-bf95ed3b665b</vt:lpwstr>
  </property>
  <property fmtid="{D5CDD505-2E9C-101B-9397-08002B2CF9AE}" pid="8" name="MSIP_Label_2ad0b24d-6422-44b0-b3de-abb3a9e8c81a_ContentBits">
    <vt:lpwstr>0</vt:lpwstr>
  </property>
  <property fmtid="{D5CDD505-2E9C-101B-9397-08002B2CF9AE}" pid="9" name="MSIP_Label_2ad0b24d-6422-44b0-b3de-abb3a9e8c81a_Tag">
    <vt:lpwstr>10, 3, 0, 1</vt:lpwstr>
  </property>
</Properties>
</file>